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65" r:id="rId2"/>
    <p:sldId id="367" r:id="rId3"/>
    <p:sldId id="398" r:id="rId4"/>
    <p:sldId id="397" r:id="rId5"/>
    <p:sldId id="396" r:id="rId6"/>
    <p:sldId id="399" r:id="rId7"/>
    <p:sldId id="394" r:id="rId8"/>
    <p:sldId id="368" r:id="rId9"/>
    <p:sldId id="381" r:id="rId10"/>
    <p:sldId id="383" r:id="rId11"/>
    <p:sldId id="370" r:id="rId12"/>
    <p:sldId id="377" r:id="rId13"/>
    <p:sldId id="400" r:id="rId14"/>
    <p:sldId id="384" r:id="rId15"/>
    <p:sldId id="385" r:id="rId16"/>
    <p:sldId id="386" r:id="rId17"/>
    <p:sldId id="387" r:id="rId18"/>
    <p:sldId id="388" r:id="rId19"/>
    <p:sldId id="371" r:id="rId20"/>
    <p:sldId id="389" r:id="rId21"/>
    <p:sldId id="390" r:id="rId22"/>
    <p:sldId id="374" r:id="rId23"/>
    <p:sldId id="391" r:id="rId24"/>
    <p:sldId id="372" r:id="rId25"/>
    <p:sldId id="392" r:id="rId26"/>
    <p:sldId id="393" r:id="rId27"/>
    <p:sldId id="373" r:id="rId28"/>
    <p:sldId id="375" r:id="rId29"/>
    <p:sldId id="401" r:id="rId30"/>
    <p:sldId id="402" r:id="rId31"/>
    <p:sldId id="403" r:id="rId32"/>
    <p:sldId id="404" r:id="rId33"/>
  </p:sldIdLst>
  <p:sldSz cx="12192000" cy="6858000"/>
  <p:notesSz cx="6807200" cy="9906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5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107E"/>
    <a:srgbClr val="4CC3ED"/>
    <a:srgbClr val="F15C22"/>
    <a:srgbClr val="1C9B4D"/>
    <a:srgbClr val="EFE40F"/>
    <a:srgbClr val="7B3193"/>
    <a:srgbClr val="3EB867"/>
    <a:srgbClr val="018CC9"/>
    <a:srgbClr val="717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1" autoAdjust="0"/>
    <p:restoredTop sz="99858" autoAdjust="0"/>
  </p:normalViewPr>
  <p:slideViewPr>
    <p:cSldViewPr>
      <p:cViewPr varScale="1">
        <p:scale>
          <a:sx n="72" d="100"/>
          <a:sy n="72" d="100"/>
        </p:scale>
        <p:origin x="1002" y="54"/>
      </p:cViewPr>
      <p:guideLst>
        <p:guide orient="horz" pos="960"/>
        <p:guide pos="5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72654272982014E-2"/>
          <c:y val="0.16918281702045745"/>
          <c:w val="0.973054691454036"/>
          <c:h val="0.60397766120741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Aposentadoria ou aposentadoria rural</c:v>
                </c:pt>
                <c:pt idx="1">
                  <c:v>Pensão paga pelo governo</c:v>
                </c:pt>
                <c:pt idx="2">
                  <c:v>BPC/LOAS</c:v>
                </c:pt>
                <c:pt idx="3">
                  <c:v>PETI (Programa de Erradicação do Trabalho Infantil)</c:v>
                </c:pt>
                <c:pt idx="4">
                  <c:v>Programa Bolsa Família</c:v>
                </c:pt>
                <c:pt idx="5">
                  <c:v>Seguro Desemprego</c:v>
                </c:pt>
                <c:pt idx="6">
                  <c:v>Dinheiro de programas sociais exceto Bolsa Família</c:v>
                </c:pt>
                <c:pt idx="7">
                  <c:v>Algum outro benefício do governo</c:v>
                </c:pt>
              </c:strCache>
            </c:strRef>
          </c:cat>
          <c:val>
            <c:numRef>
              <c:f>Plan1!$B$2:$B$9</c:f>
              <c:numCache>
                <c:formatCode>###0</c:formatCode>
                <c:ptCount val="8"/>
                <c:pt idx="0">
                  <c:v>25.904661615175023</c:v>
                </c:pt>
                <c:pt idx="1">
                  <c:v>10.507606619678466</c:v>
                </c:pt>
                <c:pt idx="2">
                  <c:v>1.5548499836831435</c:v>
                </c:pt>
                <c:pt idx="3">
                  <c:v>0.2286330346262245</c:v>
                </c:pt>
                <c:pt idx="4">
                  <c:v>16.387731372817065</c:v>
                </c:pt>
                <c:pt idx="5">
                  <c:v>3.7944395582093686</c:v>
                </c:pt>
                <c:pt idx="6">
                  <c:v>0.68352200819020437</c:v>
                </c:pt>
                <c:pt idx="7">
                  <c:v>1.635778632132542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4-474D-A07E-3F9D570DC09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Aposentadoria ou aposentadoria rural</c:v>
                </c:pt>
                <c:pt idx="1">
                  <c:v>Pensão paga pelo governo</c:v>
                </c:pt>
                <c:pt idx="2">
                  <c:v>BPC/LOAS</c:v>
                </c:pt>
                <c:pt idx="3">
                  <c:v>PETI (Programa de Erradicação do Trabalho Infantil)</c:v>
                </c:pt>
                <c:pt idx="4">
                  <c:v>Programa Bolsa Família</c:v>
                </c:pt>
                <c:pt idx="5">
                  <c:v>Seguro Desemprego</c:v>
                </c:pt>
                <c:pt idx="6">
                  <c:v>Dinheiro de programas sociais exceto Bolsa Família</c:v>
                </c:pt>
                <c:pt idx="7">
                  <c:v>Algum outro benefício do governo</c:v>
                </c:pt>
              </c:strCache>
            </c:strRef>
          </c:cat>
          <c:val>
            <c:numRef>
              <c:f>Plan1!$C$2:$C$9</c:f>
              <c:numCache>
                <c:formatCode>###0</c:formatCode>
                <c:ptCount val="8"/>
                <c:pt idx="0">
                  <c:v>27.403058648914929</c:v>
                </c:pt>
                <c:pt idx="1">
                  <c:v>11.20976950930315</c:v>
                </c:pt>
                <c:pt idx="2">
                  <c:v>2.7770917017665759</c:v>
                </c:pt>
                <c:pt idx="3">
                  <c:v>0.19292943263788154</c:v>
                </c:pt>
                <c:pt idx="4">
                  <c:v>25.776712206114816</c:v>
                </c:pt>
                <c:pt idx="5">
                  <c:v>4.495283412507475</c:v>
                </c:pt>
                <c:pt idx="6">
                  <c:v>1.0446987425194219</c:v>
                </c:pt>
                <c:pt idx="7">
                  <c:v>1.736128374111505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4-474D-A07E-3F9D570DC09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Aposentadoria ou aposentadoria rural</c:v>
                </c:pt>
                <c:pt idx="1">
                  <c:v>Pensão paga pelo governo</c:v>
                </c:pt>
                <c:pt idx="2">
                  <c:v>BPC/LOAS</c:v>
                </c:pt>
                <c:pt idx="3">
                  <c:v>PETI (Programa de Erradicação do Trabalho Infantil)</c:v>
                </c:pt>
                <c:pt idx="4">
                  <c:v>Programa Bolsa Família</c:v>
                </c:pt>
                <c:pt idx="5">
                  <c:v>Seguro Desemprego</c:v>
                </c:pt>
                <c:pt idx="6">
                  <c:v>Dinheiro de programas sociais exceto Bolsa Família</c:v>
                </c:pt>
                <c:pt idx="7">
                  <c:v>Algum outro benefício do governo</c:v>
                </c:pt>
              </c:strCache>
            </c:strRef>
          </c:cat>
          <c:val>
            <c:numRef>
              <c:f>Plan1!$D$2:$D$9</c:f>
              <c:numCache>
                <c:formatCode>###0</c:formatCode>
                <c:ptCount val="8"/>
                <c:pt idx="0">
                  <c:v>23.771972767325238</c:v>
                </c:pt>
                <c:pt idx="1">
                  <c:v>10.607077094455921</c:v>
                </c:pt>
                <c:pt idx="2">
                  <c:v>0.39919202967930351</c:v>
                </c:pt>
                <c:pt idx="3">
                  <c:v>0.16351076811474136</c:v>
                </c:pt>
                <c:pt idx="4">
                  <c:v>10.088947191350945</c:v>
                </c:pt>
                <c:pt idx="5">
                  <c:v>4.2138658078904347</c:v>
                </c:pt>
                <c:pt idx="6">
                  <c:v>0.43352516091540805</c:v>
                </c:pt>
                <c:pt idx="7">
                  <c:v>1.9879576816612949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84-474D-A07E-3F9D570DC09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Aposentadoria ou aposentadoria rural</c:v>
                </c:pt>
                <c:pt idx="1">
                  <c:v>Pensão paga pelo governo</c:v>
                </c:pt>
                <c:pt idx="2">
                  <c:v>BPC/LOAS</c:v>
                </c:pt>
                <c:pt idx="3">
                  <c:v>PETI (Programa de Erradicação do Trabalho Infantil)</c:v>
                </c:pt>
                <c:pt idx="4">
                  <c:v>Programa Bolsa Família</c:v>
                </c:pt>
                <c:pt idx="5">
                  <c:v>Seguro Desemprego</c:v>
                </c:pt>
                <c:pt idx="6">
                  <c:v>Dinheiro de programas sociais exceto Bolsa Família</c:v>
                </c:pt>
                <c:pt idx="7">
                  <c:v>Algum outro benefício do governo</c:v>
                </c:pt>
              </c:strCache>
            </c:strRef>
          </c:cat>
          <c:val>
            <c:numRef>
              <c:f>Plan1!$E$2:$E$9</c:f>
              <c:numCache>
                <c:formatCode>###0</c:formatCode>
                <c:ptCount val="8"/>
                <c:pt idx="0">
                  <c:v>27.510485269930939</c:v>
                </c:pt>
                <c:pt idx="1">
                  <c:v>10.167601587909989</c:v>
                </c:pt>
                <c:pt idx="2">
                  <c:v>0</c:v>
                </c:pt>
                <c:pt idx="3">
                  <c:v>0</c:v>
                </c:pt>
                <c:pt idx="4">
                  <c:v>3.0695032756108072</c:v>
                </c:pt>
                <c:pt idx="5">
                  <c:v>2.1223018934619442</c:v>
                </c:pt>
                <c:pt idx="6">
                  <c:v>0</c:v>
                </c:pt>
                <c:pt idx="7">
                  <c:v>1.6639663071372786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84-474D-A07E-3F9D570DC092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Aposentadoria ou aposentadoria rural</c:v>
                </c:pt>
                <c:pt idx="1">
                  <c:v>Pensão paga pelo governo</c:v>
                </c:pt>
                <c:pt idx="2">
                  <c:v>BPC/LOAS</c:v>
                </c:pt>
                <c:pt idx="3">
                  <c:v>PETI (Programa de Erradicação do Trabalho Infantil)</c:v>
                </c:pt>
                <c:pt idx="4">
                  <c:v>Programa Bolsa Família</c:v>
                </c:pt>
                <c:pt idx="5">
                  <c:v>Seguro Desemprego</c:v>
                </c:pt>
                <c:pt idx="6">
                  <c:v>Dinheiro de programas sociais exceto Bolsa Família</c:v>
                </c:pt>
                <c:pt idx="7">
                  <c:v>Algum outro benefício do governo</c:v>
                </c:pt>
              </c:strCache>
            </c:strRef>
          </c:cat>
          <c:val>
            <c:numRef>
              <c:f>Plan1!$F$2:$F$9</c:f>
              <c:numCache>
                <c:formatCode>###0</c:formatCode>
                <c:ptCount val="8"/>
                <c:pt idx="0">
                  <c:v>30.778479672254683</c:v>
                </c:pt>
                <c:pt idx="1">
                  <c:v>13.367806508541221</c:v>
                </c:pt>
                <c:pt idx="2">
                  <c:v>1.7174596699972917</c:v>
                </c:pt>
                <c:pt idx="3">
                  <c:v>0.76162928042501998</c:v>
                </c:pt>
                <c:pt idx="4">
                  <c:v>2.2848563865877098</c:v>
                </c:pt>
                <c:pt idx="5">
                  <c:v>2.4779340700586792</c:v>
                </c:pt>
                <c:pt idx="6">
                  <c:v>0.76275270610130252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84-474D-A07E-3F9D570DC092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Aposentadoria ou aposentadoria rural</c:v>
                </c:pt>
                <c:pt idx="1">
                  <c:v>Pensão paga pelo governo</c:v>
                </c:pt>
                <c:pt idx="2">
                  <c:v>BPC/LOAS</c:v>
                </c:pt>
                <c:pt idx="3">
                  <c:v>PETI (Programa de Erradicação do Trabalho Infantil)</c:v>
                </c:pt>
                <c:pt idx="4">
                  <c:v>Programa Bolsa Família</c:v>
                </c:pt>
                <c:pt idx="5">
                  <c:v>Seguro Desemprego</c:v>
                </c:pt>
                <c:pt idx="6">
                  <c:v>Dinheiro de programas sociais exceto Bolsa Família</c:v>
                </c:pt>
                <c:pt idx="7">
                  <c:v>Algum outro benefício do governo</c:v>
                </c:pt>
              </c:strCache>
            </c:strRef>
          </c:cat>
          <c:val>
            <c:numRef>
              <c:f>Plan1!$G$2:$G$9</c:f>
              <c:numCache>
                <c:formatCode>###0</c:formatCode>
                <c:ptCount val="8"/>
                <c:pt idx="0">
                  <c:v>26.466237954110007</c:v>
                </c:pt>
                <c:pt idx="1">
                  <c:v>7.7722446529788272</c:v>
                </c:pt>
                <c:pt idx="2">
                  <c:v>1.037541842128318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84-474D-A07E-3F9D570DC0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983296"/>
        <c:axId val="80479360"/>
      </c:barChart>
      <c:catAx>
        <c:axId val="849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479360"/>
        <c:crosses val="autoZero"/>
        <c:auto val="1"/>
        <c:lblAlgn val="ctr"/>
        <c:lblOffset val="100"/>
        <c:noMultiLvlLbl val="0"/>
      </c:catAx>
      <c:valAx>
        <c:axId val="8047936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8498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4"/>
      </a:solidFill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23.260776023948125</c:v>
                </c:pt>
                <c:pt idx="1">
                  <c:v>15.011682090126818</c:v>
                </c:pt>
                <c:pt idx="2">
                  <c:v>1.3090277739071934</c:v>
                </c:pt>
                <c:pt idx="3">
                  <c:v>13.287905509739877</c:v>
                </c:pt>
                <c:pt idx="4">
                  <c:v>46.717934522136837</c:v>
                </c:pt>
                <c:pt idx="5">
                  <c:v>0.41267408014094026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5-4884-9119-D27A5C475F0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26.056683584578465</c:v>
                </c:pt>
                <c:pt idx="1">
                  <c:v>13.965751735780941</c:v>
                </c:pt>
                <c:pt idx="2">
                  <c:v>0.90371657307921094</c:v>
                </c:pt>
                <c:pt idx="3">
                  <c:v>14.178961965857045</c:v>
                </c:pt>
                <c:pt idx="4">
                  <c:v>44.353559456254537</c:v>
                </c:pt>
                <c:pt idx="5">
                  <c:v>0.54132668444998133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5-4884-9119-D27A5C475F0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21.420170836055142</c:v>
                </c:pt>
                <c:pt idx="1">
                  <c:v>15.845176085501055</c:v>
                </c:pt>
                <c:pt idx="2">
                  <c:v>1.2669811948827201</c:v>
                </c:pt>
                <c:pt idx="3">
                  <c:v>11.985755128642134</c:v>
                </c:pt>
                <c:pt idx="4">
                  <c:v>49.15856384173366</c:v>
                </c:pt>
                <c:pt idx="5">
                  <c:v>0.3233529131854202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5-4884-9119-D27A5C475F0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19.629823055408888</c:v>
                </c:pt>
                <c:pt idx="1">
                  <c:v>12.453253387174358</c:v>
                </c:pt>
                <c:pt idx="2">
                  <c:v>1.8925077911947654</c:v>
                </c:pt>
                <c:pt idx="3">
                  <c:v>14.036396048381919</c:v>
                </c:pt>
                <c:pt idx="4">
                  <c:v>51.988019717840118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5-4884-9119-D27A5C475F0E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17.84083673247542</c:v>
                </c:pt>
                <c:pt idx="1">
                  <c:v>18.010140623936621</c:v>
                </c:pt>
                <c:pt idx="2">
                  <c:v>0.65837320317027948</c:v>
                </c:pt>
                <c:pt idx="3">
                  <c:v>12.655479867615998</c:v>
                </c:pt>
                <c:pt idx="4">
                  <c:v>50.835169572801632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5-4884-9119-D27A5C475F0E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16.667564697617181</c:v>
                </c:pt>
                <c:pt idx="1">
                  <c:v>11.452008455369004</c:v>
                </c:pt>
                <c:pt idx="2">
                  <c:v>3.3440706341586948</c:v>
                </c:pt>
                <c:pt idx="3">
                  <c:v>12.132274866789217</c:v>
                </c:pt>
                <c:pt idx="4">
                  <c:v>56.404081346065873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75-4884-9119-D27A5C475F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226944"/>
        <c:axId val="92027072"/>
      </c:barChart>
      <c:catAx>
        <c:axId val="1022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027072"/>
        <c:crosses val="autoZero"/>
        <c:auto val="1"/>
        <c:lblAlgn val="ctr"/>
        <c:lblOffset val="100"/>
        <c:noMultiLvlLbl val="0"/>
      </c:catAx>
      <c:valAx>
        <c:axId val="92027072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222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18.135601695396367</c:v>
                </c:pt>
                <c:pt idx="1">
                  <c:v>21.681587643299906</c:v>
                </c:pt>
                <c:pt idx="2">
                  <c:v>1.2200506199206216</c:v>
                </c:pt>
                <c:pt idx="3">
                  <c:v>13.550456793603516</c:v>
                </c:pt>
                <c:pt idx="4">
                  <c:v>44.47279801297482</c:v>
                </c:pt>
                <c:pt idx="5">
                  <c:v>0.93950523480462245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4-4034-89AD-15FB2560906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20.152566594008523</c:v>
                </c:pt>
                <c:pt idx="1">
                  <c:v>20.646299233225374</c:v>
                </c:pt>
                <c:pt idx="2">
                  <c:v>0.9083691990096574</c:v>
                </c:pt>
                <c:pt idx="3">
                  <c:v>15.088113526213299</c:v>
                </c:pt>
                <c:pt idx="4">
                  <c:v>41.886675255583668</c:v>
                </c:pt>
                <c:pt idx="5">
                  <c:v>1.3179761919596604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4-4034-89AD-15FB2560906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15.950303850657743</c:v>
                </c:pt>
                <c:pt idx="1">
                  <c:v>22.273277171841649</c:v>
                </c:pt>
                <c:pt idx="2">
                  <c:v>1.295462034866703</c:v>
                </c:pt>
                <c:pt idx="3">
                  <c:v>12.123665232043987</c:v>
                </c:pt>
                <c:pt idx="4">
                  <c:v>47.712611692878689</c:v>
                </c:pt>
                <c:pt idx="5">
                  <c:v>0.64468001771131855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4-4034-89AD-15FB2560906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13.782367188878714</c:v>
                </c:pt>
                <c:pt idx="1">
                  <c:v>23.400363614866222</c:v>
                </c:pt>
                <c:pt idx="2">
                  <c:v>0.97328920909150762</c:v>
                </c:pt>
                <c:pt idx="3">
                  <c:v>13.3132103093381</c:v>
                </c:pt>
                <c:pt idx="4">
                  <c:v>48.530769677825532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C4-4034-89AD-15FB2560906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19.458042325706636</c:v>
                </c:pt>
                <c:pt idx="1">
                  <c:v>33.903207637041923</c:v>
                </c:pt>
                <c:pt idx="2">
                  <c:v>0</c:v>
                </c:pt>
                <c:pt idx="3">
                  <c:v>6.4058197695620507</c:v>
                </c:pt>
                <c:pt idx="4">
                  <c:v>40.232930267689341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4-4034-89AD-15FB2560906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18.841547965625328</c:v>
                </c:pt>
                <c:pt idx="1">
                  <c:v>18.403015706738277</c:v>
                </c:pt>
                <c:pt idx="2">
                  <c:v>1.5694882534267738</c:v>
                </c:pt>
                <c:pt idx="3">
                  <c:v>13.871255803353161</c:v>
                </c:pt>
                <c:pt idx="4">
                  <c:v>47.314692270856433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C4-4034-89AD-15FB256090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227456"/>
        <c:axId val="102023168"/>
      </c:barChart>
      <c:catAx>
        <c:axId val="1022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23168"/>
        <c:crosses val="autoZero"/>
        <c:auto val="1"/>
        <c:lblAlgn val="ctr"/>
        <c:lblOffset val="100"/>
        <c:noMultiLvlLbl val="0"/>
      </c:catAx>
      <c:valAx>
        <c:axId val="10202316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222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15.577372610546144</c:v>
                </c:pt>
                <c:pt idx="1">
                  <c:v>14.913877904410588</c:v>
                </c:pt>
                <c:pt idx="2">
                  <c:v>1.7818786364655566</c:v>
                </c:pt>
                <c:pt idx="3">
                  <c:v>14.952226002117705</c:v>
                </c:pt>
                <c:pt idx="4">
                  <c:v>50.723819509026669</c:v>
                </c:pt>
                <c:pt idx="5">
                  <c:v>2.050825337433126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6-46A0-90B9-BF698BCBFD6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19.674827709843974</c:v>
                </c:pt>
                <c:pt idx="1">
                  <c:v>15.036907408294203</c:v>
                </c:pt>
                <c:pt idx="2">
                  <c:v>1.8054792483408906</c:v>
                </c:pt>
                <c:pt idx="3">
                  <c:v>15.876969851671014</c:v>
                </c:pt>
                <c:pt idx="4">
                  <c:v>45.372164271239136</c:v>
                </c:pt>
                <c:pt idx="5">
                  <c:v>2.233651510610926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6-46A0-90B9-BF698BCBFD6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13.206696182690663</c:v>
                </c:pt>
                <c:pt idx="1">
                  <c:v>14.229632181813635</c:v>
                </c:pt>
                <c:pt idx="2">
                  <c:v>1.4444521378363337</c:v>
                </c:pt>
                <c:pt idx="3">
                  <c:v>14.101896275193665</c:v>
                </c:pt>
                <c:pt idx="4">
                  <c:v>55.56347311846703</c:v>
                </c:pt>
                <c:pt idx="5">
                  <c:v>1.4538501039988465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6-46A0-90B9-BF698BCBFD6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9.6703901058140413</c:v>
                </c:pt>
                <c:pt idx="1">
                  <c:v>16.792266751785426</c:v>
                </c:pt>
                <c:pt idx="2">
                  <c:v>2.1053635797978387</c:v>
                </c:pt>
                <c:pt idx="3">
                  <c:v>14.925101173680403</c:v>
                </c:pt>
                <c:pt idx="4">
                  <c:v>56.009808013556615</c:v>
                </c:pt>
                <c:pt idx="5">
                  <c:v>0.49707037536573917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6-46A0-90B9-BF698BCBFD6F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6.4835731574357043</c:v>
                </c:pt>
                <c:pt idx="1">
                  <c:v>17.534954528726654</c:v>
                </c:pt>
                <c:pt idx="2">
                  <c:v>1.6467422112134902</c:v>
                </c:pt>
                <c:pt idx="3">
                  <c:v>16.577323298430066</c:v>
                </c:pt>
                <c:pt idx="4">
                  <c:v>54.635901785020671</c:v>
                </c:pt>
                <c:pt idx="5">
                  <c:v>3.1215050191733673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6-46A0-90B9-BF698BCBFD6F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8.5381107919684123</c:v>
                </c:pt>
                <c:pt idx="1">
                  <c:v>9.688089547767607</c:v>
                </c:pt>
                <c:pt idx="2">
                  <c:v>1.0947167438171455</c:v>
                </c:pt>
                <c:pt idx="3">
                  <c:v>9.6342707567604524</c:v>
                </c:pt>
                <c:pt idx="4">
                  <c:v>67.22286094360949</c:v>
                </c:pt>
                <c:pt idx="5">
                  <c:v>3.8219512160768501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96-46A0-90B9-BF698BCBFD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9622784"/>
        <c:axId val="102025472"/>
      </c:barChart>
      <c:catAx>
        <c:axId val="1096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25472"/>
        <c:crosses val="autoZero"/>
        <c:auto val="1"/>
        <c:lblAlgn val="ctr"/>
        <c:lblOffset val="100"/>
        <c:noMultiLvlLbl val="0"/>
      </c:catAx>
      <c:valAx>
        <c:axId val="102025472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962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18.222454831547598</c:v>
                </c:pt>
                <c:pt idx="1">
                  <c:v>6.03402064378019</c:v>
                </c:pt>
                <c:pt idx="2">
                  <c:v>0.58136263163186996</c:v>
                </c:pt>
                <c:pt idx="3">
                  <c:v>7.024550034125963</c:v>
                </c:pt>
                <c:pt idx="4">
                  <c:v>67.623815650328837</c:v>
                </c:pt>
                <c:pt idx="5" formatCode="####">
                  <c:v>0.51379620858549246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0-4BE1-B576-191FC1DBDA6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22.261862590770452</c:v>
                </c:pt>
                <c:pt idx="1">
                  <c:v>7.4235937429690146</c:v>
                </c:pt>
                <c:pt idx="2">
                  <c:v>0.75285569616048109</c:v>
                </c:pt>
                <c:pt idx="3">
                  <c:v>8.0309429303409541</c:v>
                </c:pt>
                <c:pt idx="4">
                  <c:v>60.978583563914803</c:v>
                </c:pt>
                <c:pt idx="5" formatCode="####">
                  <c:v>0.55216147584432251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0-4BE1-B576-191FC1DBDA6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14.641562762063201</c:v>
                </c:pt>
                <c:pt idx="1">
                  <c:v>5.2686462073317379</c:v>
                </c:pt>
                <c:pt idx="2">
                  <c:v>0.42433386585696209</c:v>
                </c:pt>
                <c:pt idx="3">
                  <c:v>5.7185293333647751</c:v>
                </c:pt>
                <c:pt idx="4">
                  <c:v>73.733892388025509</c:v>
                </c:pt>
                <c:pt idx="5" formatCode="####">
                  <c:v>0.21303544335790811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0-4BE1-B576-191FC1DBDA6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12.856229970156283</c:v>
                </c:pt>
                <c:pt idx="1">
                  <c:v>3.9586966927516709</c:v>
                </c:pt>
                <c:pt idx="2">
                  <c:v>0</c:v>
                </c:pt>
                <c:pt idx="3">
                  <c:v>7.4619320434839658</c:v>
                </c:pt>
                <c:pt idx="4">
                  <c:v>75.05334633761565</c:v>
                </c:pt>
                <c:pt idx="5" formatCode="####">
                  <c:v>0.66979495599245853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90-4BE1-B576-191FC1DBDA6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8.5780835392778734</c:v>
                </c:pt>
                <c:pt idx="1">
                  <c:v>3.148734605228646</c:v>
                </c:pt>
                <c:pt idx="2">
                  <c:v>0.52805311823421164</c:v>
                </c:pt>
                <c:pt idx="3">
                  <c:v>5.3709522414968687</c:v>
                </c:pt>
                <c:pt idx="4">
                  <c:v>81.478498140700026</c:v>
                </c:pt>
                <c:pt idx="5" formatCode="####">
                  <c:v>0.89567835506235527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90-4BE1-B576-191FC1DBDA61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4.5863179526157847</c:v>
                </c:pt>
                <c:pt idx="1">
                  <c:v>2.9469517239767895</c:v>
                </c:pt>
                <c:pt idx="2">
                  <c:v>1.086495061558576</c:v>
                </c:pt>
                <c:pt idx="3">
                  <c:v>5.8955395446276686</c:v>
                </c:pt>
                <c:pt idx="4">
                  <c:v>84.476250401732202</c:v>
                </c:pt>
                <c:pt idx="5" formatCode="####">
                  <c:v>1.0084453154889457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90-4BE1-B576-191FC1DBDA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129664"/>
        <c:axId val="102027776"/>
      </c:barChart>
      <c:catAx>
        <c:axId val="11012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27776"/>
        <c:crosses val="autoZero"/>
        <c:auto val="1"/>
        <c:lblAlgn val="ctr"/>
        <c:lblOffset val="100"/>
        <c:noMultiLvlLbl val="0"/>
      </c:catAx>
      <c:valAx>
        <c:axId val="102027776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101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55.152931514059631</c:v>
                </c:pt>
                <c:pt idx="1">
                  <c:v>15.771702364614695</c:v>
                </c:pt>
                <c:pt idx="2">
                  <c:v>0.99168116147390439</c:v>
                </c:pt>
                <c:pt idx="3">
                  <c:v>7.8503734535075047</c:v>
                </c:pt>
                <c:pt idx="4">
                  <c:v>19.934643068295905</c:v>
                </c:pt>
                <c:pt idx="5">
                  <c:v>0.2986684380482556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6-4797-B517-B4FD64D5121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60.147025299697745</c:v>
                </c:pt>
                <c:pt idx="1">
                  <c:v>14.203270228437237</c:v>
                </c:pt>
                <c:pt idx="2">
                  <c:v>0.94963374667694989</c:v>
                </c:pt>
                <c:pt idx="3">
                  <c:v>8.45123352500549</c:v>
                </c:pt>
                <c:pt idx="4">
                  <c:v>15.688457997374936</c:v>
                </c:pt>
                <c:pt idx="5">
                  <c:v>0.56037920280767473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6-4797-B517-B4FD64D5121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53.070089583345414</c:v>
                </c:pt>
                <c:pt idx="1">
                  <c:v>15.720277182805045</c:v>
                </c:pt>
                <c:pt idx="2">
                  <c:v>0.9499612987919881</c:v>
                </c:pt>
                <c:pt idx="3">
                  <c:v>6.8277581228755686</c:v>
                </c:pt>
                <c:pt idx="4">
                  <c:v>23.431913812182099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6-4797-B517-B4FD64D5121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48.522737511719932</c:v>
                </c:pt>
                <c:pt idx="1">
                  <c:v>21.575267149688031</c:v>
                </c:pt>
                <c:pt idx="2">
                  <c:v>1.1048624704789052</c:v>
                </c:pt>
                <c:pt idx="3">
                  <c:v>7.5552313566835183</c:v>
                </c:pt>
                <c:pt idx="4">
                  <c:v>21.24190151142966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6-4797-B517-B4FD64D51215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48.94575936771335</c:v>
                </c:pt>
                <c:pt idx="1">
                  <c:v>16.423002004866362</c:v>
                </c:pt>
                <c:pt idx="2">
                  <c:v>0</c:v>
                </c:pt>
                <c:pt idx="3">
                  <c:v>9.0529533970340808</c:v>
                </c:pt>
                <c:pt idx="4">
                  <c:v>25.57828523038615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E6-4797-B517-B4FD64D51215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39.288533344142621</c:v>
                </c:pt>
                <c:pt idx="1">
                  <c:v>17.316480278992096</c:v>
                </c:pt>
                <c:pt idx="2">
                  <c:v>2.2565666703841116</c:v>
                </c:pt>
                <c:pt idx="3">
                  <c:v>10.107233964393737</c:v>
                </c:pt>
                <c:pt idx="4">
                  <c:v>31.031185742087409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E6-4797-B517-B4FD64D51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129152"/>
        <c:axId val="102029504"/>
      </c:barChart>
      <c:catAx>
        <c:axId val="1101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29504"/>
        <c:crosses val="autoZero"/>
        <c:auto val="1"/>
        <c:lblAlgn val="ctr"/>
        <c:lblOffset val="100"/>
        <c:noMultiLvlLbl val="0"/>
      </c:catAx>
      <c:valAx>
        <c:axId val="102029504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101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56.90254047994501</c:v>
                </c:pt>
                <c:pt idx="1">
                  <c:v>14.205661566036479</c:v>
                </c:pt>
                <c:pt idx="2">
                  <c:v>1.4161034398146215</c:v>
                </c:pt>
                <c:pt idx="3">
                  <c:v>8.1320220369876246</c:v>
                </c:pt>
                <c:pt idx="4">
                  <c:v>18.79182287081035</c:v>
                </c:pt>
                <c:pt idx="5">
                  <c:v>0.55184960640582004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E-44BA-9DC7-A5D97192E73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58.294523378883746</c:v>
                </c:pt>
                <c:pt idx="1">
                  <c:v>14.331933800832756</c:v>
                </c:pt>
                <c:pt idx="2">
                  <c:v>1.0816183943473445</c:v>
                </c:pt>
                <c:pt idx="3">
                  <c:v>7.9211119947844759</c:v>
                </c:pt>
                <c:pt idx="4">
                  <c:v>17.292376736659495</c:v>
                </c:pt>
                <c:pt idx="5">
                  <c:v>1.0784356944922568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E-44BA-9DC7-A5D97192E73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58.304959242589618</c:v>
                </c:pt>
                <c:pt idx="1">
                  <c:v>12.150077165302578</c:v>
                </c:pt>
                <c:pt idx="2">
                  <c:v>1.2552297190634389</c:v>
                </c:pt>
                <c:pt idx="3">
                  <c:v>8.4446433277555943</c:v>
                </c:pt>
                <c:pt idx="4">
                  <c:v>19.692957544612387</c:v>
                </c:pt>
                <c:pt idx="5">
                  <c:v>0.15213300067654575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3E-44BA-9DC7-A5D97192E73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51.226576158593865</c:v>
                </c:pt>
                <c:pt idx="1">
                  <c:v>21.411944936911041</c:v>
                </c:pt>
                <c:pt idx="2">
                  <c:v>2.9968141314189438</c:v>
                </c:pt>
                <c:pt idx="3">
                  <c:v>6.1792921692553886</c:v>
                </c:pt>
                <c:pt idx="4">
                  <c:v>18.185372603820809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3E-44BA-9DC7-A5D97192E730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52.210917696425298</c:v>
                </c:pt>
                <c:pt idx="1">
                  <c:v>12.675658684053149</c:v>
                </c:pt>
                <c:pt idx="2">
                  <c:v>1.9925591642253455</c:v>
                </c:pt>
                <c:pt idx="3">
                  <c:v>6.546614809588819</c:v>
                </c:pt>
                <c:pt idx="4">
                  <c:v>26.131778394813352</c:v>
                </c:pt>
                <c:pt idx="5">
                  <c:v>0.4424712508939852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3E-44BA-9DC7-A5D97192E730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56.645652259520531</c:v>
                </c:pt>
                <c:pt idx="1">
                  <c:v>15.594363118644313</c:v>
                </c:pt>
                <c:pt idx="2">
                  <c:v>3.4281562786516915</c:v>
                </c:pt>
                <c:pt idx="3">
                  <c:v>5.1748361356168386</c:v>
                </c:pt>
                <c:pt idx="4">
                  <c:v>19.156992207566606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3E-44BA-9DC7-A5D97192E7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622592"/>
        <c:axId val="100720640"/>
      </c:barChart>
      <c:catAx>
        <c:axId val="1526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720640"/>
        <c:crosses val="autoZero"/>
        <c:auto val="1"/>
        <c:lblAlgn val="ctr"/>
        <c:lblOffset val="100"/>
        <c:noMultiLvlLbl val="0"/>
      </c:catAx>
      <c:valAx>
        <c:axId val="10072064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5262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52.558117548724901</c:v>
                </c:pt>
                <c:pt idx="1">
                  <c:v>19.098614205504553</c:v>
                </c:pt>
                <c:pt idx="2">
                  <c:v>1.8785226302074489</c:v>
                </c:pt>
                <c:pt idx="3">
                  <c:v>9.0969348163045112</c:v>
                </c:pt>
                <c:pt idx="4">
                  <c:v>16.4125860424971</c:v>
                </c:pt>
                <c:pt idx="5">
                  <c:v>0.95522475676134089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2-4446-B9D1-5CC72E74604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54.773477945383277</c:v>
                </c:pt>
                <c:pt idx="1">
                  <c:v>19.479550066444936</c:v>
                </c:pt>
                <c:pt idx="2">
                  <c:v>1.9916218153468062</c:v>
                </c:pt>
                <c:pt idx="3">
                  <c:v>8.5583361223415082</c:v>
                </c:pt>
                <c:pt idx="4">
                  <c:v>13.71812514997918</c:v>
                </c:pt>
                <c:pt idx="5">
                  <c:v>1.4788889005044059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2-4446-B9D1-5CC72E74604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50.751816300006055</c:v>
                </c:pt>
                <c:pt idx="1">
                  <c:v>17.776762922101053</c:v>
                </c:pt>
                <c:pt idx="2">
                  <c:v>1.39327169762245</c:v>
                </c:pt>
                <c:pt idx="3">
                  <c:v>10.337171972635375</c:v>
                </c:pt>
                <c:pt idx="4">
                  <c:v>19.18155965402277</c:v>
                </c:pt>
                <c:pt idx="5">
                  <c:v>0.55941745361243167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2-4446-B9D1-5CC72E74604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49.455694430398985</c:v>
                </c:pt>
                <c:pt idx="1">
                  <c:v>22.33158560176042</c:v>
                </c:pt>
                <c:pt idx="2">
                  <c:v>2.3423288626699272</c:v>
                </c:pt>
                <c:pt idx="3">
                  <c:v>9.475158228864963</c:v>
                </c:pt>
                <c:pt idx="4">
                  <c:v>16.395232876305748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2-4446-B9D1-5CC72E746047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52.808522641741753</c:v>
                </c:pt>
                <c:pt idx="1">
                  <c:v>17.528782531405927</c:v>
                </c:pt>
                <c:pt idx="2">
                  <c:v>1.0199467063707601</c:v>
                </c:pt>
                <c:pt idx="3">
                  <c:v>8.2657157191412995</c:v>
                </c:pt>
                <c:pt idx="4">
                  <c:v>19.499176218483658</c:v>
                </c:pt>
                <c:pt idx="5">
                  <c:v>0.87785618285654965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2-4446-B9D1-5CC72E746047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51.254981860640534</c:v>
                </c:pt>
                <c:pt idx="1">
                  <c:v>19.063209233434346</c:v>
                </c:pt>
                <c:pt idx="2">
                  <c:v>1.9607370501281689</c:v>
                </c:pt>
                <c:pt idx="3">
                  <c:v>9.1897180616493319</c:v>
                </c:pt>
                <c:pt idx="4">
                  <c:v>18.531353794147599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B2-4446-B9D1-5CC72E7460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756736"/>
        <c:axId val="100722944"/>
      </c:barChart>
      <c:catAx>
        <c:axId val="1527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722944"/>
        <c:crosses val="autoZero"/>
        <c:auto val="1"/>
        <c:lblAlgn val="ctr"/>
        <c:lblOffset val="100"/>
        <c:noMultiLvlLbl val="0"/>
      </c:catAx>
      <c:valAx>
        <c:axId val="100722944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527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34.394302948232273</c:v>
                </c:pt>
                <c:pt idx="1">
                  <c:v>12.182953960809174</c:v>
                </c:pt>
                <c:pt idx="2">
                  <c:v>1.2069932167900437</c:v>
                </c:pt>
                <c:pt idx="3">
                  <c:v>10.927860095599982</c:v>
                </c:pt>
                <c:pt idx="4">
                  <c:v>39.234609175502278</c:v>
                </c:pt>
                <c:pt idx="5">
                  <c:v>2.0532806030660016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3-4B2A-BC24-4B223BB95CA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36.961439017386439</c:v>
                </c:pt>
                <c:pt idx="1">
                  <c:v>12.204113365752656</c:v>
                </c:pt>
                <c:pt idx="2">
                  <c:v>1.1847893740977535</c:v>
                </c:pt>
                <c:pt idx="3">
                  <c:v>10.522648610074825</c:v>
                </c:pt>
                <c:pt idx="4">
                  <c:v>36.857237522396794</c:v>
                </c:pt>
                <c:pt idx="5">
                  <c:v>2.2697721102917159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43-4B2A-BC24-4B223BB95CA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32.970874223052668</c:v>
                </c:pt>
                <c:pt idx="1">
                  <c:v>11.815683851704263</c:v>
                </c:pt>
                <c:pt idx="2">
                  <c:v>1.1594111359475099</c:v>
                </c:pt>
                <c:pt idx="3">
                  <c:v>11.50818021927023</c:v>
                </c:pt>
                <c:pt idx="4">
                  <c:v>41.263556476346231</c:v>
                </c:pt>
                <c:pt idx="5">
                  <c:v>1.2822940936792169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43-4B2A-BC24-4B223BB95CA9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27.218714189723265</c:v>
                </c:pt>
                <c:pt idx="1">
                  <c:v>13.279266589036103</c:v>
                </c:pt>
                <c:pt idx="2">
                  <c:v>1.9330081651270585</c:v>
                </c:pt>
                <c:pt idx="3">
                  <c:v>10.676749697729598</c:v>
                </c:pt>
                <c:pt idx="4">
                  <c:v>44.994261550854297</c:v>
                </c:pt>
                <c:pt idx="5">
                  <c:v>1.8979998075296951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3-4B2A-BC24-4B223BB95CA9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33.405564370448502</c:v>
                </c:pt>
                <c:pt idx="1">
                  <c:v>14.56957024953287</c:v>
                </c:pt>
                <c:pt idx="2">
                  <c:v>0</c:v>
                </c:pt>
                <c:pt idx="3">
                  <c:v>8.9312744273370264</c:v>
                </c:pt>
                <c:pt idx="4">
                  <c:v>41.148650608034892</c:v>
                </c:pt>
                <c:pt idx="5">
                  <c:v>1.9449403446466642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43-4B2A-BC24-4B223BB95CA9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34.143352736733448</c:v>
                </c:pt>
                <c:pt idx="1">
                  <c:v>11.197481747907831</c:v>
                </c:pt>
                <c:pt idx="2">
                  <c:v>0</c:v>
                </c:pt>
                <c:pt idx="3">
                  <c:v>15.899159810829639</c:v>
                </c:pt>
                <c:pt idx="4">
                  <c:v>36.500448340135193</c:v>
                </c:pt>
                <c:pt idx="5">
                  <c:v>2.2595573643938627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43-4B2A-BC24-4B223BB95CA9}"/>
            </c:ext>
          </c:extLst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Plan1!$H$2:$H$7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6-9543-4B2A-BC24-4B223BB95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762368"/>
        <c:axId val="100724672"/>
      </c:barChart>
      <c:catAx>
        <c:axId val="1527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724672"/>
        <c:crosses val="autoZero"/>
        <c:auto val="1"/>
        <c:lblAlgn val="ctr"/>
        <c:lblOffset val="100"/>
        <c:noMultiLvlLbl val="0"/>
      </c:catAx>
      <c:valAx>
        <c:axId val="100724672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5276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43.765533095020245</c:v>
                </c:pt>
                <c:pt idx="1">
                  <c:v>13.424748457303062</c:v>
                </c:pt>
                <c:pt idx="2">
                  <c:v>1.2889864251807164</c:v>
                </c:pt>
                <c:pt idx="3">
                  <c:v>10.095682482384566</c:v>
                </c:pt>
                <c:pt idx="4">
                  <c:v>30.819063326040091</c:v>
                </c:pt>
                <c:pt idx="5">
                  <c:v>0.60598621407106701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2-47CE-8655-95AA3083A79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43.74045324771815</c:v>
                </c:pt>
                <c:pt idx="1">
                  <c:v>12.410456072642814</c:v>
                </c:pt>
                <c:pt idx="2">
                  <c:v>1.2478668335351002</c:v>
                </c:pt>
                <c:pt idx="3">
                  <c:v>11.206353018987096</c:v>
                </c:pt>
                <c:pt idx="4">
                  <c:v>30.527308226544097</c:v>
                </c:pt>
                <c:pt idx="5">
                  <c:v>0.86756260057287526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2-47CE-8655-95AA3083A79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43.189547384896045</c:v>
                </c:pt>
                <c:pt idx="1">
                  <c:v>15.275261193508943</c:v>
                </c:pt>
                <c:pt idx="2">
                  <c:v>0.78585127910196528</c:v>
                </c:pt>
                <c:pt idx="3">
                  <c:v>8.3553510606000003</c:v>
                </c:pt>
                <c:pt idx="4">
                  <c:v>32.133881756975171</c:v>
                </c:pt>
                <c:pt idx="5">
                  <c:v>0.26010732491798566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2-47CE-8655-95AA3083A799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45.042193419884754</c:v>
                </c:pt>
                <c:pt idx="1">
                  <c:v>10.885994618284579</c:v>
                </c:pt>
                <c:pt idx="2">
                  <c:v>1.909466433921865</c:v>
                </c:pt>
                <c:pt idx="3">
                  <c:v>10.45655868469877</c:v>
                </c:pt>
                <c:pt idx="4">
                  <c:v>31.19625231529486</c:v>
                </c:pt>
                <c:pt idx="5">
                  <c:v>0.50953452791519471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72-47CE-8655-95AA3083A799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48.497890317481179</c:v>
                </c:pt>
                <c:pt idx="1">
                  <c:v>17.509513806911688</c:v>
                </c:pt>
                <c:pt idx="2">
                  <c:v>1.5122224146365308</c:v>
                </c:pt>
                <c:pt idx="3">
                  <c:v>7.3195314194017413</c:v>
                </c:pt>
                <c:pt idx="4">
                  <c:v>25.160842041568827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2-47CE-8655-95AA3083A799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37.273425562034767</c:v>
                </c:pt>
                <c:pt idx="1">
                  <c:v>14.570768884876307</c:v>
                </c:pt>
                <c:pt idx="2">
                  <c:v>0</c:v>
                </c:pt>
                <c:pt idx="3">
                  <c:v>16.149445746769022</c:v>
                </c:pt>
                <c:pt idx="4">
                  <c:v>32.006359806319864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72-47CE-8655-95AA3083A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763904"/>
        <c:axId val="100726976"/>
      </c:barChart>
      <c:catAx>
        <c:axId val="1527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726976"/>
        <c:crosses val="autoZero"/>
        <c:auto val="1"/>
        <c:lblAlgn val="ctr"/>
        <c:lblOffset val="100"/>
        <c:noMultiLvlLbl val="0"/>
      </c:catAx>
      <c:valAx>
        <c:axId val="100726976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5276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Irão aumentar</c:v>
                </c:pt>
                <c:pt idx="1">
                  <c:v>Irão diminuir</c:v>
                </c:pt>
                <c:pt idx="2">
                  <c:v>Não irão alterar a distância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</c:formatCode>
                <c:ptCount val="4"/>
                <c:pt idx="0">
                  <c:v>41.950810137511638</c:v>
                </c:pt>
                <c:pt idx="1">
                  <c:v>7.5075684309621717</c:v>
                </c:pt>
                <c:pt idx="2">
                  <c:v>45.878043342374184</c:v>
                </c:pt>
                <c:pt idx="3">
                  <c:v>4.6635780891517324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02C-9939-1B5478A24F6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Irão aumentar</c:v>
                </c:pt>
                <c:pt idx="1">
                  <c:v>Irão diminuir</c:v>
                </c:pt>
                <c:pt idx="2">
                  <c:v>Não irão alterar a distância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</c:formatCode>
                <c:ptCount val="4"/>
                <c:pt idx="0">
                  <c:v>41.656764078694565</c:v>
                </c:pt>
                <c:pt idx="1">
                  <c:v>8.9510257148812933</c:v>
                </c:pt>
                <c:pt idx="2">
                  <c:v>43.047913463932943</c:v>
                </c:pt>
                <c:pt idx="3">
                  <c:v>6.3442967424913705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A-402C-9939-1B5478A24F6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Irão aumentar</c:v>
                </c:pt>
                <c:pt idx="1">
                  <c:v>Irão diminuir</c:v>
                </c:pt>
                <c:pt idx="2">
                  <c:v>Não irão alterar a distância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</c:formatCode>
                <c:ptCount val="4"/>
                <c:pt idx="0">
                  <c:v>45.434429388139399</c:v>
                </c:pt>
                <c:pt idx="1">
                  <c:v>6.1957151592767126</c:v>
                </c:pt>
                <c:pt idx="2">
                  <c:v>45.461538078812382</c:v>
                </c:pt>
                <c:pt idx="3">
                  <c:v>2.9083173737716437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A-402C-9939-1B5478A24F6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Irão aumentar</c:v>
                </c:pt>
                <c:pt idx="1">
                  <c:v>Irão diminuir</c:v>
                </c:pt>
                <c:pt idx="2">
                  <c:v>Não irão alterar a distância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</c:formatCode>
                <c:ptCount val="4"/>
                <c:pt idx="0">
                  <c:v>33.186433510463139</c:v>
                </c:pt>
                <c:pt idx="1">
                  <c:v>9.0531169723690237</c:v>
                </c:pt>
                <c:pt idx="2">
                  <c:v>56.663845329180894</c:v>
                </c:pt>
                <c:pt idx="3">
                  <c:v>1.0966041879870057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EA-402C-9939-1B5478A24F6E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Irão aumentar</c:v>
                </c:pt>
                <c:pt idx="1">
                  <c:v>Irão diminuir</c:v>
                </c:pt>
                <c:pt idx="2">
                  <c:v>Não irão alterar a distância</c:v>
                </c:pt>
                <c:pt idx="3">
                  <c:v>Não sabe</c:v>
                </c:pt>
              </c:strCache>
            </c:strRef>
          </c:cat>
          <c:val>
            <c:numRef>
              <c:f>Plan1!$F$2:$F$5</c:f>
              <c:numCache>
                <c:formatCode>###0</c:formatCode>
                <c:ptCount val="4"/>
                <c:pt idx="0">
                  <c:v>40.885543114522946</c:v>
                </c:pt>
                <c:pt idx="1">
                  <c:v>4.3490447239511756</c:v>
                </c:pt>
                <c:pt idx="2">
                  <c:v>52.540197288710843</c:v>
                </c:pt>
                <c:pt idx="3">
                  <c:v>2.2252148728149836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A-402C-9939-1B5478A24F6E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Irão aumentar</c:v>
                </c:pt>
                <c:pt idx="1">
                  <c:v>Irão diminuir</c:v>
                </c:pt>
                <c:pt idx="2">
                  <c:v>Não irão alterar a distância</c:v>
                </c:pt>
                <c:pt idx="3">
                  <c:v>Não sabe</c:v>
                </c:pt>
              </c:strCache>
            </c:strRef>
          </c:cat>
          <c:val>
            <c:numRef>
              <c:f>Plan1!$G$2:$G$5</c:f>
              <c:numCache>
                <c:formatCode>###0</c:formatCode>
                <c:ptCount val="4"/>
                <c:pt idx="0">
                  <c:v>41.544017598256659</c:v>
                </c:pt>
                <c:pt idx="1">
                  <c:v>4.9648640029365056</c:v>
                </c:pt>
                <c:pt idx="2">
                  <c:v>50.826913401562891</c:v>
                </c:pt>
                <c:pt idx="3">
                  <c:v>2.6642049972439192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EA-402C-9939-1B5478A24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02848"/>
        <c:axId val="153337152"/>
      </c:barChart>
      <c:catAx>
        <c:axId val="1563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53337152"/>
        <c:crosses val="autoZero"/>
        <c:auto val="1"/>
        <c:lblAlgn val="ctr"/>
        <c:lblOffset val="100"/>
        <c:noMultiLvlLbl val="0"/>
      </c:catAx>
      <c:valAx>
        <c:axId val="153337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563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193373862852E-2"/>
          <c:y val="0.17390739090455701"/>
          <c:w val="0.7921629452422243"/>
          <c:h val="0.74044966109114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41</c:v>
                </c:pt>
                <c:pt idx="1">
                  <c:v>47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A-477D-8094-8B8DDCEF766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5A-477D-8094-8B8DDCEF7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48</c:v>
                </c:pt>
                <c:pt idx="1">
                  <c:v>42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5A-477D-8094-8B8DDCEF766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39</c:v>
                </c:pt>
                <c:pt idx="1">
                  <c:v>50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5A-477D-8094-8B8DDCEF766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Plan1!$E$2:$E$5</c:f>
              <c:numCache>
                <c:formatCode>General</c:formatCode>
                <c:ptCount val="4"/>
                <c:pt idx="0">
                  <c:v>32</c:v>
                </c:pt>
                <c:pt idx="1">
                  <c:v>56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5A-477D-8094-8B8DDCEF766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Plan1!$F$2:$F$5</c:f>
              <c:numCache>
                <c:formatCode>General</c:formatCode>
                <c:ptCount val="4"/>
                <c:pt idx="0">
                  <c:v>30</c:v>
                </c:pt>
                <c:pt idx="1">
                  <c:v>49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5A-477D-8094-8B8DDCEF7664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Plan1!$G$2:$G$5</c:f>
              <c:numCache>
                <c:formatCode>General</c:formatCode>
                <c:ptCount val="4"/>
                <c:pt idx="0">
                  <c:v>20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5A-477D-8094-8B8DDCEF76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248128"/>
        <c:axId val="80482240"/>
      </c:barChart>
      <c:catAx>
        <c:axId val="9124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482240"/>
        <c:crosses val="autoZero"/>
        <c:auto val="1"/>
        <c:lblAlgn val="ctr"/>
        <c:lblOffset val="100"/>
        <c:noMultiLvlLbl val="0"/>
      </c:catAx>
      <c:valAx>
        <c:axId val="8048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24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96099399809"/>
          <c:y val="2.6933306361065307E-2"/>
          <c:w val="0.74159847872200246"/>
          <c:h val="0.97306681034273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65.869564177218848</c:v>
                </c:pt>
                <c:pt idx="1">
                  <c:v>11.454035146600518</c:v>
                </c:pt>
                <c:pt idx="2">
                  <c:v>10.854336789882673</c:v>
                </c:pt>
                <c:pt idx="3">
                  <c:v>4.9953845227703511</c:v>
                </c:pt>
                <c:pt idx="4">
                  <c:v>6.826679363527532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D-4A32-82C5-49268EC3B01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62.234774242992408</c:v>
                </c:pt>
                <c:pt idx="1">
                  <c:v>12.265699804881168</c:v>
                </c:pt>
                <c:pt idx="2">
                  <c:v>10.737952230738964</c:v>
                </c:pt>
                <c:pt idx="3">
                  <c:v>6.439469935777578</c:v>
                </c:pt>
                <c:pt idx="4">
                  <c:v>8.3221037856099329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D-4A32-82C5-49268EC3B01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69.107404679376671</c:v>
                </c:pt>
                <c:pt idx="1">
                  <c:v>10.476436904639561</c:v>
                </c:pt>
                <c:pt idx="2">
                  <c:v>11.598319432274767</c:v>
                </c:pt>
                <c:pt idx="3">
                  <c:v>3.8925711716986831</c:v>
                </c:pt>
                <c:pt idx="4">
                  <c:v>4.9252678120104827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D-4A32-82C5-49268EC3B016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74.390612723310241</c:v>
                </c:pt>
                <c:pt idx="1">
                  <c:v>11.013300827122242</c:v>
                </c:pt>
                <c:pt idx="2">
                  <c:v>8.6780725241393615</c:v>
                </c:pt>
                <c:pt idx="3">
                  <c:v>2.843018579189506</c:v>
                </c:pt>
                <c:pt idx="4">
                  <c:v>3.074995346238711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0D-4A32-82C5-49268EC3B016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69.029216023184389</c:v>
                </c:pt>
                <c:pt idx="1">
                  <c:v>10.880583776737355</c:v>
                </c:pt>
                <c:pt idx="2">
                  <c:v>11.038267978718167</c:v>
                </c:pt>
                <c:pt idx="3">
                  <c:v>3.865840721408103</c:v>
                </c:pt>
                <c:pt idx="4">
                  <c:v>5.1860914999519707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D-4A32-82C5-49268EC3B016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Plan1!$G$2:$G$6</c:f>
              <c:numCache>
                <c:formatCode>###0</c:formatCode>
                <c:ptCount val="5"/>
                <c:pt idx="0">
                  <c:v>70.028892281470945</c:v>
                </c:pt>
                <c:pt idx="1">
                  <c:v>12.476874494356624</c:v>
                </c:pt>
                <c:pt idx="2">
                  <c:v>10.444499240291359</c:v>
                </c:pt>
                <c:pt idx="3">
                  <c:v>4.9979039185136358</c:v>
                </c:pt>
                <c:pt idx="4">
                  <c:v>2.0518300653673878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0D-4A32-82C5-49268EC3B0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1"/>
        <c:axId val="157711872"/>
        <c:axId val="110553344"/>
      </c:barChart>
      <c:catAx>
        <c:axId val="157711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10553344"/>
        <c:crosses val="autoZero"/>
        <c:auto val="1"/>
        <c:lblAlgn val="ctr"/>
        <c:lblOffset val="100"/>
        <c:noMultiLvlLbl val="0"/>
      </c:catAx>
      <c:valAx>
        <c:axId val="110553344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57711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96099399809"/>
          <c:y val="2.6933306361065307E-2"/>
          <c:w val="0.74159847872200246"/>
          <c:h val="0.97306681034273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70.291065667666345</c:v>
                </c:pt>
                <c:pt idx="1">
                  <c:v>10.774416855417726</c:v>
                </c:pt>
                <c:pt idx="2">
                  <c:v>7.5943927292311404</c:v>
                </c:pt>
                <c:pt idx="3">
                  <c:v>4.334106872764627</c:v>
                </c:pt>
                <c:pt idx="4">
                  <c:v>7.0060178749201034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4-4DC4-B4CE-9748AE705A8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71.098977925353608</c:v>
                </c:pt>
                <c:pt idx="1">
                  <c:v>9.9405746925420519</c:v>
                </c:pt>
                <c:pt idx="2">
                  <c:v>6.7086368707671191</c:v>
                </c:pt>
                <c:pt idx="3">
                  <c:v>4.9293588345217731</c:v>
                </c:pt>
                <c:pt idx="4">
                  <c:v>7.3224516768154686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4-4DC4-B4CE-9748AE705A8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73.922627961796579</c:v>
                </c:pt>
                <c:pt idx="1">
                  <c:v>7.9285987483212139</c:v>
                </c:pt>
                <c:pt idx="2">
                  <c:v>8.2531370913036675</c:v>
                </c:pt>
                <c:pt idx="3">
                  <c:v>3.5594376208483149</c:v>
                </c:pt>
                <c:pt idx="4">
                  <c:v>6.3361985777303804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4-4DC4-B4CE-9748AE705A8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66.00431466609173</c:v>
                </c:pt>
                <c:pt idx="1">
                  <c:v>19.558634766023648</c:v>
                </c:pt>
                <c:pt idx="2">
                  <c:v>6.4455277107341304</c:v>
                </c:pt>
                <c:pt idx="3">
                  <c:v>3.209963810591534</c:v>
                </c:pt>
                <c:pt idx="4">
                  <c:v>4.7815590465590549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E4-4DC4-B4CE-9748AE705A8F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67.747631315834099</c:v>
                </c:pt>
                <c:pt idx="1">
                  <c:v>12.335623463415725</c:v>
                </c:pt>
                <c:pt idx="2">
                  <c:v>10.000716308908181</c:v>
                </c:pt>
                <c:pt idx="3">
                  <c:v>3.6770101132313089</c:v>
                </c:pt>
                <c:pt idx="4">
                  <c:v>6.239018798610644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E4-4DC4-B4CE-9748AE705A8F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Plan1!$G$2:$G$6</c:f>
              <c:numCache>
                <c:formatCode>###0</c:formatCode>
                <c:ptCount val="5"/>
                <c:pt idx="0">
                  <c:v>67.158638601137724</c:v>
                </c:pt>
                <c:pt idx="1">
                  <c:v>13.48294498116101</c:v>
                </c:pt>
                <c:pt idx="2">
                  <c:v>9.601458308841833</c:v>
                </c:pt>
                <c:pt idx="3">
                  <c:v>3.2133489672783955</c:v>
                </c:pt>
                <c:pt idx="4">
                  <c:v>6.5436091415810109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E4-4DC4-B4CE-9748AE705A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1"/>
        <c:axId val="158095872"/>
        <c:axId val="110555072"/>
      </c:barChart>
      <c:catAx>
        <c:axId val="158095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10555072"/>
        <c:crosses val="autoZero"/>
        <c:auto val="1"/>
        <c:lblAlgn val="ctr"/>
        <c:lblOffset val="100"/>
        <c:noMultiLvlLbl val="0"/>
      </c:catAx>
      <c:valAx>
        <c:axId val="110555072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5809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96099399809"/>
          <c:y val="2.6933306361065307E-2"/>
          <c:w val="0.74159847872200246"/>
          <c:h val="0.97306681034273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81.493632743214178</c:v>
                </c:pt>
                <c:pt idx="1">
                  <c:v>4.7709658456262503</c:v>
                </c:pt>
                <c:pt idx="2">
                  <c:v>3.5230733504569995</c:v>
                </c:pt>
                <c:pt idx="3">
                  <c:v>2.7405252655203753</c:v>
                </c:pt>
                <c:pt idx="4">
                  <c:v>7.4718027951823123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C-43F3-A200-B375930EE20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77.095630117511959</c:v>
                </c:pt>
                <c:pt idx="1">
                  <c:v>5.3597143741405988</c:v>
                </c:pt>
                <c:pt idx="2">
                  <c:v>4.8846318116249021</c:v>
                </c:pt>
                <c:pt idx="3">
                  <c:v>4.2568045055511492</c:v>
                </c:pt>
                <c:pt idx="4">
                  <c:v>8.4032191911713259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C-43F3-A200-B375930EE20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87.25307753152336</c:v>
                </c:pt>
                <c:pt idx="1">
                  <c:v>2.7650798099723706</c:v>
                </c:pt>
                <c:pt idx="2">
                  <c:v>1.6060336720673325</c:v>
                </c:pt>
                <c:pt idx="3">
                  <c:v>1.8696618512714318</c:v>
                </c:pt>
                <c:pt idx="4">
                  <c:v>6.5061471351656239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C-43F3-A200-B375930EE20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84.060815106224965</c:v>
                </c:pt>
                <c:pt idx="1">
                  <c:v>7.2827103735975163</c:v>
                </c:pt>
                <c:pt idx="2">
                  <c:v>1.6489434950229194</c:v>
                </c:pt>
                <c:pt idx="3">
                  <c:v>0</c:v>
                </c:pt>
                <c:pt idx="4">
                  <c:v>7.0075310251546341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4C-43F3-A200-B375930EE20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87.712245309409965</c:v>
                </c:pt>
                <c:pt idx="1">
                  <c:v>4.6868942609786757</c:v>
                </c:pt>
                <c:pt idx="2">
                  <c:v>3.5989722629596779</c:v>
                </c:pt>
                <c:pt idx="3">
                  <c:v>0.78496208006498946</c:v>
                </c:pt>
                <c:pt idx="4">
                  <c:v>3.2169260865866853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4C-43F3-A200-B375930EE20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Plan1!$G$2:$G$6</c:f>
              <c:numCache>
                <c:formatCode>###0</c:formatCode>
                <c:ptCount val="5"/>
                <c:pt idx="0">
                  <c:v>89.196630834598835</c:v>
                </c:pt>
                <c:pt idx="1">
                  <c:v>1.1592465396034037</c:v>
                </c:pt>
                <c:pt idx="2">
                  <c:v>5.8815804751231706</c:v>
                </c:pt>
                <c:pt idx="3">
                  <c:v>2.5435866088177068</c:v>
                </c:pt>
                <c:pt idx="4">
                  <c:v>1.2189555418568445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4C-43F3-A200-B375930EE2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1"/>
        <c:axId val="158101504"/>
        <c:axId val="110558528"/>
      </c:barChart>
      <c:catAx>
        <c:axId val="158101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10558528"/>
        <c:crosses val="autoZero"/>
        <c:auto val="1"/>
        <c:lblAlgn val="ctr"/>
        <c:lblOffset val="100"/>
        <c:noMultiLvlLbl val="0"/>
      </c:catAx>
      <c:valAx>
        <c:axId val="11055852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58101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96099399809"/>
          <c:y val="2.6933306361065307E-2"/>
          <c:w val="0.74159847872200246"/>
          <c:h val="0.97306681034273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67.975495207155689</c:v>
                </c:pt>
                <c:pt idx="1">
                  <c:v>9.888262031302542</c:v>
                </c:pt>
                <c:pt idx="2">
                  <c:v>8.3083781067177593</c:v>
                </c:pt>
                <c:pt idx="3">
                  <c:v>3.9784239004126065</c:v>
                </c:pt>
                <c:pt idx="4">
                  <c:v>9.8494407544113223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5-4D8C-9A9B-B4C0BB3C516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62.930850072970067</c:v>
                </c:pt>
                <c:pt idx="1">
                  <c:v>10.991001620368717</c:v>
                </c:pt>
                <c:pt idx="2">
                  <c:v>10.48319825413078</c:v>
                </c:pt>
                <c:pt idx="3">
                  <c:v>5.2115309867790494</c:v>
                </c:pt>
                <c:pt idx="4">
                  <c:v>10.383419065751424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5-4D8C-9A9B-B4C0BB3C516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72.292094119627265</c:v>
                </c:pt>
                <c:pt idx="1">
                  <c:v>8.783367126174884</c:v>
                </c:pt>
                <c:pt idx="2">
                  <c:v>6.3014187964773063</c:v>
                </c:pt>
                <c:pt idx="3">
                  <c:v>2.8149864893123575</c:v>
                </c:pt>
                <c:pt idx="4">
                  <c:v>9.8081334684083359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5-4D8C-9A9B-B4C0BB3C516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73.993469943578077</c:v>
                </c:pt>
                <c:pt idx="1">
                  <c:v>10.402386452110287</c:v>
                </c:pt>
                <c:pt idx="2">
                  <c:v>5.1174921892205498</c:v>
                </c:pt>
                <c:pt idx="3">
                  <c:v>2.1452336779328562</c:v>
                </c:pt>
                <c:pt idx="4">
                  <c:v>8.3414177371583005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25-4D8C-9A9B-B4C0BB3C516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76.422278185839758</c:v>
                </c:pt>
                <c:pt idx="1">
                  <c:v>8.8481658718001057</c:v>
                </c:pt>
                <c:pt idx="2">
                  <c:v>6.6276557334176918</c:v>
                </c:pt>
                <c:pt idx="3">
                  <c:v>1.4260164938047291</c:v>
                </c:pt>
                <c:pt idx="4">
                  <c:v>6.6758837151376742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25-4D8C-9A9B-B4C0BB3C5164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Plan1!$G$2:$G$6</c:f>
              <c:numCache>
                <c:formatCode>###0</c:formatCode>
                <c:ptCount val="5"/>
                <c:pt idx="0">
                  <c:v>81.388904827471293</c:v>
                </c:pt>
                <c:pt idx="1">
                  <c:v>4.0801705836934348</c:v>
                </c:pt>
                <c:pt idx="2">
                  <c:v>6.134562958328984</c:v>
                </c:pt>
                <c:pt idx="3">
                  <c:v>0.4629665911608945</c:v>
                </c:pt>
                <c:pt idx="4">
                  <c:v>7.9333950393453438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25-4D8C-9A9B-B4C0BB3C51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1"/>
        <c:axId val="157990912"/>
        <c:axId val="155182208"/>
      </c:barChart>
      <c:catAx>
        <c:axId val="157990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55182208"/>
        <c:crosses val="autoZero"/>
        <c:auto val="1"/>
        <c:lblAlgn val="ctr"/>
        <c:lblOffset val="100"/>
        <c:noMultiLvlLbl val="0"/>
      </c:catAx>
      <c:valAx>
        <c:axId val="15518220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57990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96099399809"/>
          <c:y val="2.6933306361065307E-2"/>
          <c:w val="0.74159847872200246"/>
          <c:h val="0.97306681034273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51.800214990886595</c:v>
                </c:pt>
                <c:pt idx="1">
                  <c:v>16.566353321127224</c:v>
                </c:pt>
                <c:pt idx="2">
                  <c:v>18.236594908285216</c:v>
                </c:pt>
                <c:pt idx="3">
                  <c:v>6.6727193392251944</c:v>
                </c:pt>
                <c:pt idx="4">
                  <c:v>6.7241174404755855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4-423D-98EC-CC991EB7D8F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51.392584547297893</c:v>
                </c:pt>
                <c:pt idx="1">
                  <c:v>14.789353417171439</c:v>
                </c:pt>
                <c:pt idx="2">
                  <c:v>18.365468816099956</c:v>
                </c:pt>
                <c:pt idx="3">
                  <c:v>7.7571086031036423</c:v>
                </c:pt>
                <c:pt idx="4">
                  <c:v>7.6954846163272101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4-423D-98EC-CC991EB7D8F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54.908668814677256</c:v>
                </c:pt>
                <c:pt idx="1">
                  <c:v>16.948495656254355</c:v>
                </c:pt>
                <c:pt idx="2">
                  <c:v>16.719784146341986</c:v>
                </c:pt>
                <c:pt idx="3">
                  <c:v>4.6564030384920789</c:v>
                </c:pt>
                <c:pt idx="4">
                  <c:v>6.7666483442345102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4-423D-98EC-CC991EB7D8F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48.665437924239427</c:v>
                </c:pt>
                <c:pt idx="1">
                  <c:v>21.409125360405966</c:v>
                </c:pt>
                <c:pt idx="2">
                  <c:v>18.268453458793225</c:v>
                </c:pt>
                <c:pt idx="3">
                  <c:v>7.471266730599635</c:v>
                </c:pt>
                <c:pt idx="4">
                  <c:v>4.1857165259617988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F4-423D-98EC-CC991EB7D8F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53.726101529842886</c:v>
                </c:pt>
                <c:pt idx="1">
                  <c:v>17.344827238155236</c:v>
                </c:pt>
                <c:pt idx="2">
                  <c:v>19.864445672067241</c:v>
                </c:pt>
                <c:pt idx="3">
                  <c:v>1.3740872060277221</c:v>
                </c:pt>
                <c:pt idx="4">
                  <c:v>7.6905383539068559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F4-423D-98EC-CC991EB7D8F1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Plan1!$G$2:$G$6</c:f>
              <c:numCache>
                <c:formatCode>###0</c:formatCode>
                <c:ptCount val="5"/>
                <c:pt idx="0">
                  <c:v>50.217976316123284</c:v>
                </c:pt>
                <c:pt idx="1">
                  <c:v>15.986506554074476</c:v>
                </c:pt>
                <c:pt idx="2">
                  <c:v>21.192674603404651</c:v>
                </c:pt>
                <c:pt idx="3">
                  <c:v>11.47713988149126</c:v>
                </c:pt>
                <c:pt idx="4">
                  <c:v>1.125702644906323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F4-423D-98EC-CC991EB7D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1"/>
        <c:axId val="158102528"/>
        <c:axId val="155185664"/>
      </c:barChart>
      <c:catAx>
        <c:axId val="158102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55185664"/>
        <c:crosses val="autoZero"/>
        <c:auto val="1"/>
        <c:lblAlgn val="ctr"/>
        <c:lblOffset val="100"/>
        <c:noMultiLvlLbl val="0"/>
      </c:catAx>
      <c:valAx>
        <c:axId val="155185664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58102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96099399809"/>
          <c:y val="2.6933306361065307E-2"/>
          <c:w val="0.74159847872200246"/>
          <c:h val="0.97306681034273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65.198143075364285</c:v>
                </c:pt>
                <c:pt idx="1">
                  <c:v>11.056156589151666</c:v>
                </c:pt>
                <c:pt idx="2">
                  <c:v>10.292313411552447</c:v>
                </c:pt>
                <c:pt idx="3">
                  <c:v>5.4655580185270249</c:v>
                </c:pt>
                <c:pt idx="4">
                  <c:v>7.9878289054044442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F-4FFB-8819-5B5BD499B52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62.906865358544941</c:v>
                </c:pt>
                <c:pt idx="1">
                  <c:v>11.56100655550995</c:v>
                </c:pt>
                <c:pt idx="2">
                  <c:v>9.8479020632521515</c:v>
                </c:pt>
                <c:pt idx="3">
                  <c:v>6.3217901392653912</c:v>
                </c:pt>
                <c:pt idx="4">
                  <c:v>9.3624358834276453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F-4FFB-8819-5B5BD499B52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67.893466383356781</c:v>
                </c:pt>
                <c:pt idx="1">
                  <c:v>9.5139223306413729</c:v>
                </c:pt>
                <c:pt idx="2">
                  <c:v>10.956511984205179</c:v>
                </c:pt>
                <c:pt idx="3">
                  <c:v>4.7198264829142751</c:v>
                </c:pt>
                <c:pt idx="4">
                  <c:v>6.9162728188825433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F-4FFB-8819-5B5BD499B52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72.687834798063577</c:v>
                </c:pt>
                <c:pt idx="1">
                  <c:v>10.132728979193846</c:v>
                </c:pt>
                <c:pt idx="2">
                  <c:v>9.3511223080174481</c:v>
                </c:pt>
                <c:pt idx="3">
                  <c:v>3.0840109490078103</c:v>
                </c:pt>
                <c:pt idx="4">
                  <c:v>4.7443029657173774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F-4FFB-8819-5B5BD499B52D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67.181791736367401</c:v>
                </c:pt>
                <c:pt idx="1">
                  <c:v>14.180853659416282</c:v>
                </c:pt>
                <c:pt idx="2">
                  <c:v>8.224420880994149</c:v>
                </c:pt>
                <c:pt idx="3">
                  <c:v>6.0460308719271394</c:v>
                </c:pt>
                <c:pt idx="4">
                  <c:v>4.3669028512950101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F-4FFB-8819-5B5BD499B52D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5 - Contribui muito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1 - Não contribui</c:v>
                </c:pt>
              </c:strCache>
            </c:strRef>
          </c:cat>
          <c:val>
            <c:numRef>
              <c:f>Plan1!$G$2:$G$6</c:f>
              <c:numCache>
                <c:formatCode>###0</c:formatCode>
                <c:ptCount val="5"/>
                <c:pt idx="0">
                  <c:v>59.431723668127177</c:v>
                </c:pt>
                <c:pt idx="1">
                  <c:v>13.214934214749539</c:v>
                </c:pt>
                <c:pt idx="2">
                  <c:v>14.328012842540289</c:v>
                </c:pt>
                <c:pt idx="3">
                  <c:v>5.9219821647740307</c:v>
                </c:pt>
                <c:pt idx="4">
                  <c:v>7.1033471098089382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AF-4FFB-8819-5B5BD499B5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21"/>
        <c:axId val="158096384"/>
        <c:axId val="155186816"/>
      </c:barChart>
      <c:catAx>
        <c:axId val="158096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/>
                </a:solidFill>
              </a:defRPr>
            </a:pPr>
            <a:endParaRPr lang="pt-BR"/>
          </a:p>
        </c:txPr>
        <c:crossAx val="155186816"/>
        <c:crosses val="autoZero"/>
        <c:auto val="1"/>
        <c:lblAlgn val="ctr"/>
        <c:lblOffset val="100"/>
        <c:noMultiLvlLbl val="0"/>
      </c:catAx>
      <c:valAx>
        <c:axId val="15518681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58096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da oferta de empregos</c:v>
                </c:pt>
                <c:pt idx="1">
                  <c:v>Investimento público em educação</c:v>
                </c:pt>
                <c:pt idx="2">
                  <c:v>Reforma no sistema político</c:v>
                </c:pt>
                <c:pt idx="3">
                  <c:v>Investimento público em saúde</c:v>
                </c:pt>
                <c:pt idx="4">
                  <c:v>Cobrar dos ricos uma taxa maior de impostos do que a cobrada dos pobres e da classe média</c:v>
                </c:pt>
                <c:pt idx="5">
                  <c:v>Investimento público em assistência social, como Bolsa Família, por exemplo</c:v>
                </c:pt>
                <c:pt idx="6">
                  <c:v>Outra</c:v>
                </c:pt>
                <c:pt idx="7">
                  <c:v>Nenhuma/não sabe/recusa</c:v>
                </c:pt>
              </c:strCache>
            </c:strRef>
          </c:cat>
          <c:val>
            <c:numRef>
              <c:f>Plan1!$B$2:$B$9</c:f>
              <c:numCache>
                <c:formatCode>###0</c:formatCode>
                <c:ptCount val="8"/>
                <c:pt idx="0">
                  <c:v>71.200514023057636</c:v>
                </c:pt>
                <c:pt idx="1">
                  <c:v>66.858900242111105</c:v>
                </c:pt>
                <c:pt idx="2">
                  <c:v>60.69643394947267</c:v>
                </c:pt>
                <c:pt idx="3">
                  <c:v>55.171072469497418</c:v>
                </c:pt>
                <c:pt idx="4">
                  <c:v>25.495953024035177</c:v>
                </c:pt>
                <c:pt idx="5">
                  <c:v>16.356991271759295</c:v>
                </c:pt>
                <c:pt idx="6">
                  <c:v>0.9136298555007456</c:v>
                </c:pt>
                <c:pt idx="7">
                  <c:v>0.4716673673300128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C-4EE2-B329-84ECCCEE630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da oferta de empregos</c:v>
                </c:pt>
                <c:pt idx="1">
                  <c:v>Investimento público em educação</c:v>
                </c:pt>
                <c:pt idx="2">
                  <c:v>Reforma no sistema político</c:v>
                </c:pt>
                <c:pt idx="3">
                  <c:v>Investimento público em saúde</c:v>
                </c:pt>
                <c:pt idx="4">
                  <c:v>Cobrar dos ricos uma taxa maior de impostos do que a cobrada dos pobres e da classe média</c:v>
                </c:pt>
                <c:pt idx="5">
                  <c:v>Investimento público em assistência social, como Bolsa Família, por exemplo</c:v>
                </c:pt>
                <c:pt idx="6">
                  <c:v>Outra</c:v>
                </c:pt>
                <c:pt idx="7">
                  <c:v>Nenhuma/não sabe/recusa</c:v>
                </c:pt>
              </c:strCache>
            </c:strRef>
          </c:cat>
          <c:val>
            <c:numRef>
              <c:f>Plan1!$C$2:$C$9</c:f>
              <c:numCache>
                <c:formatCode>###0</c:formatCode>
                <c:ptCount val="8"/>
                <c:pt idx="0">
                  <c:v>74.193513214861767</c:v>
                </c:pt>
                <c:pt idx="1">
                  <c:v>61.326345646333948</c:v>
                </c:pt>
                <c:pt idx="2">
                  <c:v>53.216895892213799</c:v>
                </c:pt>
                <c:pt idx="3">
                  <c:v>58.0301355344901</c:v>
                </c:pt>
                <c:pt idx="4">
                  <c:v>28.612658618569675</c:v>
                </c:pt>
                <c:pt idx="5">
                  <c:v>20.317440503576151</c:v>
                </c:pt>
                <c:pt idx="6">
                  <c:v>0.72301604524892849</c:v>
                </c:pt>
                <c:pt idx="7">
                  <c:v>0.37445923291565886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C-4EE2-B329-84ECCCEE630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da oferta de empregos</c:v>
                </c:pt>
                <c:pt idx="1">
                  <c:v>Investimento público em educação</c:v>
                </c:pt>
                <c:pt idx="2">
                  <c:v>Reforma no sistema político</c:v>
                </c:pt>
                <c:pt idx="3">
                  <c:v>Investimento público em saúde</c:v>
                </c:pt>
                <c:pt idx="4">
                  <c:v>Cobrar dos ricos uma taxa maior de impostos do que a cobrada dos pobres e da classe média</c:v>
                </c:pt>
                <c:pt idx="5">
                  <c:v>Investimento público em assistência social, como Bolsa Família, por exemplo</c:v>
                </c:pt>
                <c:pt idx="6">
                  <c:v>Outra</c:v>
                </c:pt>
                <c:pt idx="7">
                  <c:v>Nenhuma/não sabe/recusa</c:v>
                </c:pt>
              </c:strCache>
            </c:strRef>
          </c:cat>
          <c:val>
            <c:numRef>
              <c:f>Plan1!$D$2:$D$9</c:f>
              <c:numCache>
                <c:formatCode>###0</c:formatCode>
                <c:ptCount val="8"/>
                <c:pt idx="0">
                  <c:v>73.242431645245617</c:v>
                </c:pt>
                <c:pt idx="1">
                  <c:v>69.762545774500168</c:v>
                </c:pt>
                <c:pt idx="2">
                  <c:v>68.757225512733754</c:v>
                </c:pt>
                <c:pt idx="3">
                  <c:v>53.002492388749076</c:v>
                </c:pt>
                <c:pt idx="4">
                  <c:v>20.864689355524149</c:v>
                </c:pt>
                <c:pt idx="5">
                  <c:v>11.608507126884133</c:v>
                </c:pt>
                <c:pt idx="6">
                  <c:v>1.1930157872731322</c:v>
                </c:pt>
                <c:pt idx="7">
                  <c:v>0.17554217531759964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C-4EE2-B329-84ECCCEE630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da oferta de empregos</c:v>
                </c:pt>
                <c:pt idx="1">
                  <c:v>Investimento público em educação</c:v>
                </c:pt>
                <c:pt idx="2">
                  <c:v>Reforma no sistema político</c:v>
                </c:pt>
                <c:pt idx="3">
                  <c:v>Investimento público em saúde</c:v>
                </c:pt>
                <c:pt idx="4">
                  <c:v>Cobrar dos ricos uma taxa maior de impostos do que a cobrada dos pobres e da classe média</c:v>
                </c:pt>
                <c:pt idx="5">
                  <c:v>Investimento público em assistência social, como Bolsa Família, por exemplo</c:v>
                </c:pt>
                <c:pt idx="6">
                  <c:v>Outra</c:v>
                </c:pt>
                <c:pt idx="7">
                  <c:v>Nenhuma/não sabe/recusa</c:v>
                </c:pt>
              </c:strCache>
            </c:strRef>
          </c:cat>
          <c:val>
            <c:numRef>
              <c:f>Plan1!$E$2:$E$9</c:f>
              <c:numCache>
                <c:formatCode>###0</c:formatCode>
                <c:ptCount val="8"/>
                <c:pt idx="0">
                  <c:v>68.653987009603952</c:v>
                </c:pt>
                <c:pt idx="1">
                  <c:v>76.409108592991458</c:v>
                </c:pt>
                <c:pt idx="2">
                  <c:v>70.641003781618679</c:v>
                </c:pt>
                <c:pt idx="3">
                  <c:v>45.302347480693342</c:v>
                </c:pt>
                <c:pt idx="4">
                  <c:v>21.411337424421045</c:v>
                </c:pt>
                <c:pt idx="5">
                  <c:v>14.061133627606354</c:v>
                </c:pt>
                <c:pt idx="6">
                  <c:v>0.59374596739907959</c:v>
                </c:pt>
                <c:pt idx="7">
                  <c:v>0.77786338275573175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0C-4EE2-B329-84ECCCEE630D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da oferta de empregos</c:v>
                </c:pt>
                <c:pt idx="1">
                  <c:v>Investimento público em educação</c:v>
                </c:pt>
                <c:pt idx="2">
                  <c:v>Reforma no sistema político</c:v>
                </c:pt>
                <c:pt idx="3">
                  <c:v>Investimento público em saúde</c:v>
                </c:pt>
                <c:pt idx="4">
                  <c:v>Cobrar dos ricos uma taxa maior de impostos do que a cobrada dos pobres e da classe média</c:v>
                </c:pt>
                <c:pt idx="5">
                  <c:v>Investimento público em assistência social, como Bolsa Família, por exemplo</c:v>
                </c:pt>
                <c:pt idx="6">
                  <c:v>Outra</c:v>
                </c:pt>
                <c:pt idx="7">
                  <c:v>Nenhuma/não sabe/recusa</c:v>
                </c:pt>
              </c:strCache>
            </c:strRef>
          </c:cat>
          <c:val>
            <c:numRef>
              <c:f>Plan1!$F$2:$F$9</c:f>
              <c:numCache>
                <c:formatCode>###0</c:formatCode>
                <c:ptCount val="8"/>
                <c:pt idx="0">
                  <c:v>61.120675508516207</c:v>
                </c:pt>
                <c:pt idx="1">
                  <c:v>74.304943564381873</c:v>
                </c:pt>
                <c:pt idx="2">
                  <c:v>67.475828767185774</c:v>
                </c:pt>
                <c:pt idx="3">
                  <c:v>50.901923535476087</c:v>
                </c:pt>
                <c:pt idx="4">
                  <c:v>26.618308123200851</c:v>
                </c:pt>
                <c:pt idx="5">
                  <c:v>12.386426763879808</c:v>
                </c:pt>
                <c:pt idx="6">
                  <c:v>0</c:v>
                </c:pt>
                <c:pt idx="7">
                  <c:v>2.3972979124530926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C-4EE2-B329-84ECCCEE630D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da oferta de empregos</c:v>
                </c:pt>
                <c:pt idx="1">
                  <c:v>Investimento público em educação</c:v>
                </c:pt>
                <c:pt idx="2">
                  <c:v>Reforma no sistema político</c:v>
                </c:pt>
                <c:pt idx="3">
                  <c:v>Investimento público em saúde</c:v>
                </c:pt>
                <c:pt idx="4">
                  <c:v>Cobrar dos ricos uma taxa maior de impostos do que a cobrada dos pobres e da classe média</c:v>
                </c:pt>
                <c:pt idx="5">
                  <c:v>Investimento público em assistência social, como Bolsa Família, por exemplo</c:v>
                </c:pt>
                <c:pt idx="6">
                  <c:v>Outra</c:v>
                </c:pt>
                <c:pt idx="7">
                  <c:v>Nenhuma/não sabe/recusa</c:v>
                </c:pt>
              </c:strCache>
            </c:strRef>
          </c:cat>
          <c:val>
            <c:numRef>
              <c:f>Plan1!$G$2:$G$9</c:f>
              <c:numCache>
                <c:formatCode>###0</c:formatCode>
                <c:ptCount val="8"/>
                <c:pt idx="0">
                  <c:v>56.352186886197451</c:v>
                </c:pt>
                <c:pt idx="1">
                  <c:v>78.751095984990059</c:v>
                </c:pt>
                <c:pt idx="2">
                  <c:v>66.110170578426946</c:v>
                </c:pt>
                <c:pt idx="3">
                  <c:v>51.192304725547459</c:v>
                </c:pt>
                <c:pt idx="4">
                  <c:v>30.804624768582435</c:v>
                </c:pt>
                <c:pt idx="5">
                  <c:v>11.926682969846961</c:v>
                </c:pt>
                <c:pt idx="6">
                  <c:v>2.129040543782077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0C-4EE2-B329-84ECCCEE6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53984"/>
        <c:axId val="159212672"/>
      </c:barChart>
      <c:catAx>
        <c:axId val="1589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accent4"/>
                </a:solidFill>
              </a:defRPr>
            </a:pPr>
            <a:endParaRPr lang="pt-BR"/>
          </a:p>
        </c:txPr>
        <c:crossAx val="159212672"/>
        <c:crosses val="autoZero"/>
        <c:auto val="1"/>
        <c:lblAlgn val="ctr"/>
        <c:lblOffset val="100"/>
        <c:noMultiLvlLbl val="0"/>
      </c:catAx>
      <c:valAx>
        <c:axId val="15921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5895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8467177968879E-2"/>
          <c:y val="3.8801244306188198E-2"/>
          <c:w val="0.92792415253450966"/>
          <c:h val="0.8239015109432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Irão aumentar</c:v>
                </c:pt>
              </c:strCache>
            </c:strRef>
          </c:cat>
          <c:val>
            <c:numRef>
              <c:f>Plan1!$B$2</c:f>
              <c:numCache>
                <c:formatCode>###0</c:formatCode>
                <c:ptCount val="1"/>
                <c:pt idx="0">
                  <c:v>7.407432998009905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2-42DC-A18A-E4471910F7D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Irão aumentar</c:v>
                </c:pt>
              </c:strCache>
            </c:strRef>
          </c:cat>
          <c:val>
            <c:numRef>
              <c:f>Plan1!$C$2</c:f>
              <c:numCache>
                <c:formatCode>###0</c:formatCode>
                <c:ptCount val="1"/>
                <c:pt idx="0">
                  <c:v>8.4725103816055238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2-42DC-A18A-E4471910F7D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Irão aumentar</c:v>
                </c:pt>
              </c:strCache>
            </c:strRef>
          </c:cat>
          <c:val>
            <c:numRef>
              <c:f>Plan1!$D$2</c:f>
              <c:numCache>
                <c:formatCode>###0</c:formatCode>
                <c:ptCount val="1"/>
                <c:pt idx="0">
                  <c:v>5.8599546103168496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2-42DC-A18A-E4471910F7D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Irão aumentar</c:v>
                </c:pt>
              </c:strCache>
            </c:strRef>
          </c:cat>
          <c:val>
            <c:numRef>
              <c:f>Plan1!$E$2</c:f>
              <c:numCache>
                <c:formatCode>###0</c:formatCode>
                <c:ptCount val="1"/>
                <c:pt idx="0">
                  <c:v>5.4899026497173233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B2-42DC-A18A-E4471910F7D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Irão aumentar</c:v>
                </c:pt>
              </c:strCache>
            </c:strRef>
          </c:cat>
          <c:val>
            <c:numRef>
              <c:f>Plan1!$F$2</c:f>
              <c:numCache>
                <c:formatCode>###0</c:formatCode>
                <c:ptCount val="1"/>
                <c:pt idx="0">
                  <c:v>8.8093094013942004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B2-42DC-A18A-E4471910F7D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Irão aumentar</c:v>
                </c:pt>
              </c:strCache>
            </c:strRef>
          </c:cat>
          <c:val>
            <c:numRef>
              <c:f>Plan1!$G$2</c:f>
              <c:numCache>
                <c:formatCode>###0</c:formatCode>
                <c:ptCount val="1"/>
                <c:pt idx="0">
                  <c:v>11.280351121880718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B2-42DC-A18A-E4471910F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-23"/>
        <c:axId val="159062528"/>
        <c:axId val="159214976"/>
      </c:barChart>
      <c:catAx>
        <c:axId val="15906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214976"/>
        <c:crosses val="autoZero"/>
        <c:auto val="1"/>
        <c:lblAlgn val="ctr"/>
        <c:lblOffset val="100"/>
        <c:noMultiLvlLbl val="0"/>
      </c:catAx>
      <c:valAx>
        <c:axId val="159214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5906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193373862852E-2"/>
          <c:y val="0.17390739090455701"/>
          <c:w val="0.7921629452422243"/>
          <c:h val="0.74044966109114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Plan1!$B$2:$B$5</c:f>
              <c:numCache>
                <c:formatCode>###0</c:formatCode>
                <c:ptCount val="4"/>
                <c:pt idx="0">
                  <c:v>48.631557362843701</c:v>
                </c:pt>
                <c:pt idx="1">
                  <c:v>39.39250662095543</c:v>
                </c:pt>
                <c:pt idx="2">
                  <c:v>6.6949349913708867</c:v>
                </c:pt>
                <c:pt idx="3">
                  <c:v>5.2810010248297363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B-4890-8F21-EE451948015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1B-4890-8F21-EE4519480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Plan1!$C$2:$C$5</c:f>
              <c:numCache>
                <c:formatCode>###0</c:formatCode>
                <c:ptCount val="4"/>
                <c:pt idx="0">
                  <c:v>47.975657995332497</c:v>
                </c:pt>
                <c:pt idx="1">
                  <c:v>38.013321838213614</c:v>
                </c:pt>
                <c:pt idx="2">
                  <c:v>7.5352493101878819</c:v>
                </c:pt>
                <c:pt idx="3">
                  <c:v>6.4757708562661582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B-4890-8F21-EE451948015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 a R$ 1.874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Plan1!$D$2:$D$5</c:f>
              <c:numCache>
                <c:formatCode>###0</c:formatCode>
                <c:ptCount val="4"/>
                <c:pt idx="0">
                  <c:v>47.434203699096166</c:v>
                </c:pt>
                <c:pt idx="1">
                  <c:v>42.062437582695125</c:v>
                </c:pt>
                <c:pt idx="2">
                  <c:v>6.11102573173293</c:v>
                </c:pt>
                <c:pt idx="3">
                  <c:v>4.3923329864758918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1B-4890-8F21-EE4519480158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 a R$ 2.811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Plan1!$E$2:$E$5</c:f>
              <c:numCache>
                <c:formatCode>###0</c:formatCode>
                <c:ptCount val="4"/>
                <c:pt idx="0">
                  <c:v>49.822042852118912</c:v>
                </c:pt>
                <c:pt idx="1">
                  <c:v>39.064560100287402</c:v>
                </c:pt>
                <c:pt idx="2">
                  <c:v>5.8948661938351696</c:v>
                </c:pt>
                <c:pt idx="3">
                  <c:v>5.2185308537585717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1B-4890-8F21-EE4519480158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R$ 2.812 - R$ 4.685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Plan1!$F$2:$F$5</c:f>
              <c:numCache>
                <c:formatCode>###0</c:formatCode>
                <c:ptCount val="4"/>
                <c:pt idx="0">
                  <c:v>53.802036867668299</c:v>
                </c:pt>
                <c:pt idx="1">
                  <c:v>39.649482571367301</c:v>
                </c:pt>
                <c:pt idx="2">
                  <c:v>5.7880061609029667</c:v>
                </c:pt>
                <c:pt idx="3">
                  <c:v>0.76047440006138745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1B-4890-8F21-EE4519480158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R$ 4.686,00 ou 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25</c:v>
                </c:pt>
                <c:pt idx="1">
                  <c:v>De 26 a 50</c:v>
                </c:pt>
                <c:pt idx="2">
                  <c:v>De 51 a 75</c:v>
                </c:pt>
                <c:pt idx="3">
                  <c:v>De 76 a 100</c:v>
                </c:pt>
              </c:strCache>
            </c:strRef>
          </c:cat>
          <c:val>
            <c:numRef>
              <c:f>Plan1!$G$2:$G$5</c:f>
              <c:numCache>
                <c:formatCode>###0</c:formatCode>
                <c:ptCount val="4"/>
                <c:pt idx="0">
                  <c:v>59.698273719421223</c:v>
                </c:pt>
                <c:pt idx="1">
                  <c:v>33.194847346063824</c:v>
                </c:pt>
                <c:pt idx="2">
                  <c:v>4.5733384901386787</c:v>
                </c:pt>
                <c:pt idx="3">
                  <c:v>2.5335404443762535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1B-4890-8F21-EE45194801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615744"/>
        <c:axId val="31523392"/>
      </c:barChart>
      <c:catAx>
        <c:axId val="91615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23392"/>
        <c:crosses val="autoZero"/>
        <c:auto val="1"/>
        <c:lblAlgn val="ctr"/>
        <c:lblOffset val="100"/>
        <c:noMultiLvlLbl val="0"/>
      </c:catAx>
      <c:valAx>
        <c:axId val="31523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9161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R$ 5,000</c:v>
                </c:pt>
                <c:pt idx="1">
                  <c:v>De R$ 5.001 a R$ 10.000</c:v>
                </c:pt>
                <c:pt idx="2">
                  <c:v>De R$10.001 a R$ 20.000</c:v>
                </c:pt>
                <c:pt idx="3">
                  <c:v>De R$ 20.001 a R$ 50.000</c:v>
                </c:pt>
                <c:pt idx="4">
                  <c:v>De R$ 50.001 a R$ 100.000</c:v>
                </c:pt>
                <c:pt idx="5">
                  <c:v>De R$ 100.001 a R$ 500.000</c:v>
                </c:pt>
                <c:pt idx="6">
                  <c:v>Mais de R$ 500.000</c:v>
                </c:pt>
                <c:pt idx="7">
                  <c:v>NÃO SABE</c:v>
                </c:pt>
              </c:strCache>
            </c:strRef>
          </c:cat>
          <c:val>
            <c:numRef>
              <c:f>Plan1!$B$2:$B$9</c:f>
              <c:numCache>
                <c:formatCode>###0</c:formatCode>
                <c:ptCount val="8"/>
                <c:pt idx="0">
                  <c:v>15.359140167305894</c:v>
                </c:pt>
                <c:pt idx="1">
                  <c:v>11.652324607154888</c:v>
                </c:pt>
                <c:pt idx="2">
                  <c:v>8.0644950308940722</c:v>
                </c:pt>
                <c:pt idx="3">
                  <c:v>17.143726967956905</c:v>
                </c:pt>
                <c:pt idx="4">
                  <c:v>10.679978024005935</c:v>
                </c:pt>
                <c:pt idx="5">
                  <c:v>7.0860377514286448</c:v>
                </c:pt>
                <c:pt idx="6">
                  <c:v>12.133648389133175</c:v>
                </c:pt>
                <c:pt idx="7">
                  <c:v>17.880649062120405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C-4C05-8A7E-E91C79D0DC6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R$ 5,000</c:v>
                </c:pt>
                <c:pt idx="1">
                  <c:v>De R$ 5.001 a R$ 10.000</c:v>
                </c:pt>
                <c:pt idx="2">
                  <c:v>De R$10.001 a R$ 20.000</c:v>
                </c:pt>
                <c:pt idx="3">
                  <c:v>De R$ 20.001 a R$ 50.000</c:v>
                </c:pt>
                <c:pt idx="4">
                  <c:v>De R$ 50.001 a R$ 100.000</c:v>
                </c:pt>
                <c:pt idx="5">
                  <c:v>De R$ 100.001 a R$ 500.000</c:v>
                </c:pt>
                <c:pt idx="6">
                  <c:v>Mais de R$ 500.000</c:v>
                </c:pt>
                <c:pt idx="7">
                  <c:v>NÃO SABE</c:v>
                </c:pt>
              </c:strCache>
            </c:strRef>
          </c:cat>
          <c:val>
            <c:numRef>
              <c:f>Plan1!$C$2:$C$9</c:f>
              <c:numCache>
                <c:formatCode>###0</c:formatCode>
                <c:ptCount val="8"/>
                <c:pt idx="0">
                  <c:v>20.27329635498635</c:v>
                </c:pt>
                <c:pt idx="1">
                  <c:v>12.229996212635012</c:v>
                </c:pt>
                <c:pt idx="2">
                  <c:v>7.5465595375768215</c:v>
                </c:pt>
                <c:pt idx="3">
                  <c:v>15.606937307075883</c:v>
                </c:pt>
                <c:pt idx="4">
                  <c:v>10.1750599941251</c:v>
                </c:pt>
                <c:pt idx="5">
                  <c:v>6.0641526983641683</c:v>
                </c:pt>
                <c:pt idx="6">
                  <c:v>9.0108575529405393</c:v>
                </c:pt>
                <c:pt idx="7">
                  <c:v>19.093140342296287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C-4C05-8A7E-E91C79D0DC6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R$ 5,000</c:v>
                </c:pt>
                <c:pt idx="1">
                  <c:v>De R$ 5.001 a R$ 10.000</c:v>
                </c:pt>
                <c:pt idx="2">
                  <c:v>De R$10.001 a R$ 20.000</c:v>
                </c:pt>
                <c:pt idx="3">
                  <c:v>De R$ 20.001 a R$ 50.000</c:v>
                </c:pt>
                <c:pt idx="4">
                  <c:v>De R$ 50.001 a R$ 100.000</c:v>
                </c:pt>
                <c:pt idx="5">
                  <c:v>De R$ 100.001 a R$ 500.000</c:v>
                </c:pt>
                <c:pt idx="6">
                  <c:v>Mais de R$ 500.000</c:v>
                </c:pt>
                <c:pt idx="7">
                  <c:v>NÃO SABE</c:v>
                </c:pt>
              </c:strCache>
            </c:strRef>
          </c:cat>
          <c:val>
            <c:numRef>
              <c:f>Plan1!$D$2:$D$9</c:f>
              <c:numCache>
                <c:formatCode>###0</c:formatCode>
                <c:ptCount val="8"/>
                <c:pt idx="0">
                  <c:v>14.287245773241864</c:v>
                </c:pt>
                <c:pt idx="1">
                  <c:v>11.412710871657151</c:v>
                </c:pt>
                <c:pt idx="2">
                  <c:v>8.3144865528457661</c:v>
                </c:pt>
                <c:pt idx="3">
                  <c:v>18.224976009461439</c:v>
                </c:pt>
                <c:pt idx="4">
                  <c:v>10.82406555625384</c:v>
                </c:pt>
                <c:pt idx="5">
                  <c:v>6.6371548352177792</c:v>
                </c:pt>
                <c:pt idx="6">
                  <c:v>14.085367369796064</c:v>
                </c:pt>
                <c:pt idx="7">
                  <c:v>16.213993031526226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6C-4C05-8A7E-E91C79D0DC6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R$ 5,000</c:v>
                </c:pt>
                <c:pt idx="1">
                  <c:v>De R$ 5.001 a R$ 10.000</c:v>
                </c:pt>
                <c:pt idx="2">
                  <c:v>De R$10.001 a R$ 20.000</c:v>
                </c:pt>
                <c:pt idx="3">
                  <c:v>De R$ 20.001 a R$ 50.000</c:v>
                </c:pt>
                <c:pt idx="4">
                  <c:v>De R$ 50.001 a R$ 100.000</c:v>
                </c:pt>
                <c:pt idx="5">
                  <c:v>De R$ 100.001 a R$ 500.000</c:v>
                </c:pt>
                <c:pt idx="6">
                  <c:v>Mais de R$ 500.000</c:v>
                </c:pt>
                <c:pt idx="7">
                  <c:v>NÃO SABE</c:v>
                </c:pt>
              </c:strCache>
            </c:strRef>
          </c:cat>
          <c:val>
            <c:numRef>
              <c:f>Plan1!$E$2:$E$9</c:f>
              <c:numCache>
                <c:formatCode>###0</c:formatCode>
                <c:ptCount val="8"/>
                <c:pt idx="0">
                  <c:v>8.1189150327190092</c:v>
                </c:pt>
                <c:pt idx="1">
                  <c:v>12.378972891392149</c:v>
                </c:pt>
                <c:pt idx="2">
                  <c:v>9.7587915302113828</c:v>
                </c:pt>
                <c:pt idx="3">
                  <c:v>17.883749805402406</c:v>
                </c:pt>
                <c:pt idx="4">
                  <c:v>11.916595026769588</c:v>
                </c:pt>
                <c:pt idx="5">
                  <c:v>11.825070290244071</c:v>
                </c:pt>
                <c:pt idx="6">
                  <c:v>15.783411382048214</c:v>
                </c:pt>
                <c:pt idx="7">
                  <c:v>12.334494041213228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C-4C05-8A7E-E91C79D0DC6F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R$ 5,000</c:v>
                </c:pt>
                <c:pt idx="1">
                  <c:v>De R$ 5.001 a R$ 10.000</c:v>
                </c:pt>
                <c:pt idx="2">
                  <c:v>De R$10.001 a R$ 20.000</c:v>
                </c:pt>
                <c:pt idx="3">
                  <c:v>De R$ 20.001 a R$ 50.000</c:v>
                </c:pt>
                <c:pt idx="4">
                  <c:v>De R$ 50.001 a R$ 100.000</c:v>
                </c:pt>
                <c:pt idx="5">
                  <c:v>De R$ 100.001 a R$ 500.000</c:v>
                </c:pt>
                <c:pt idx="6">
                  <c:v>Mais de R$ 500.000</c:v>
                </c:pt>
                <c:pt idx="7">
                  <c:v>NÃO SABE</c:v>
                </c:pt>
              </c:strCache>
            </c:strRef>
          </c:cat>
          <c:val>
            <c:numRef>
              <c:f>Plan1!$F$2:$F$9</c:f>
              <c:numCache>
                <c:formatCode>###0</c:formatCode>
                <c:ptCount val="8"/>
                <c:pt idx="0">
                  <c:v>3.7164274533037589</c:v>
                </c:pt>
                <c:pt idx="1">
                  <c:v>9.9154264960401193</c:v>
                </c:pt>
                <c:pt idx="2">
                  <c:v>7.6129305027132874</c:v>
                </c:pt>
                <c:pt idx="3">
                  <c:v>23.314095235633879</c:v>
                </c:pt>
                <c:pt idx="4">
                  <c:v>10.065925812918351</c:v>
                </c:pt>
                <c:pt idx="5">
                  <c:v>12.431919570960044</c:v>
                </c:pt>
                <c:pt idx="6">
                  <c:v>18.620355383732864</c:v>
                </c:pt>
                <c:pt idx="7">
                  <c:v>14.322919544697656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C-4C05-8A7E-E91C79D0DC6F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R$ 5,000</c:v>
                </c:pt>
                <c:pt idx="1">
                  <c:v>De R$ 5.001 a R$ 10.000</c:v>
                </c:pt>
                <c:pt idx="2">
                  <c:v>De R$10.001 a R$ 20.000</c:v>
                </c:pt>
                <c:pt idx="3">
                  <c:v>De R$ 20.001 a R$ 50.000</c:v>
                </c:pt>
                <c:pt idx="4">
                  <c:v>De R$ 50.001 a R$ 100.000</c:v>
                </c:pt>
                <c:pt idx="5">
                  <c:v>De R$ 100.001 a R$ 500.000</c:v>
                </c:pt>
                <c:pt idx="6">
                  <c:v>Mais de R$ 500.000</c:v>
                </c:pt>
                <c:pt idx="7">
                  <c:v>NÃO SABE</c:v>
                </c:pt>
              </c:strCache>
            </c:strRef>
          </c:cat>
          <c:val>
            <c:numRef>
              <c:f>Plan1!$G$2:$G$9</c:f>
              <c:numCache>
                <c:formatCode>###0</c:formatCode>
                <c:ptCount val="8"/>
                <c:pt idx="0">
                  <c:v>2.03761404408209</c:v>
                </c:pt>
                <c:pt idx="1">
                  <c:v>2.7239436308681051</c:v>
                </c:pt>
                <c:pt idx="2">
                  <c:v>10.944396789367422</c:v>
                </c:pt>
                <c:pt idx="3">
                  <c:v>27.185983450198687</c:v>
                </c:pt>
                <c:pt idx="4">
                  <c:v>15.629981586267098</c:v>
                </c:pt>
                <c:pt idx="5">
                  <c:v>7.3157319791682633</c:v>
                </c:pt>
                <c:pt idx="6">
                  <c:v>17.60146661627255</c:v>
                </c:pt>
                <c:pt idx="7">
                  <c:v>16.560881903775758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6C-4C05-8A7E-E91C79D0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41856"/>
        <c:axId val="92020736"/>
      </c:barChart>
      <c:catAx>
        <c:axId val="948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020736"/>
        <c:crosses val="autoZero"/>
        <c:auto val="1"/>
        <c:lblAlgn val="ctr"/>
        <c:lblOffset val="100"/>
        <c:noMultiLvlLbl val="0"/>
      </c:catAx>
      <c:valAx>
        <c:axId val="92020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9484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80.970770790370722</c:v>
                </c:pt>
                <c:pt idx="1">
                  <c:v>9.5976477586484954</c:v>
                </c:pt>
                <c:pt idx="2">
                  <c:v>0.52748998910529832</c:v>
                </c:pt>
                <c:pt idx="3">
                  <c:v>3.1214352096886544</c:v>
                </c:pt>
                <c:pt idx="4">
                  <c:v>5.3789922502171814</c:v>
                </c:pt>
                <c:pt idx="5">
                  <c:v>0.40366400196964208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6-42D3-B032-13A0C871A19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77.746290012824744</c:v>
                </c:pt>
                <c:pt idx="1">
                  <c:v>11.182516740315576</c:v>
                </c:pt>
                <c:pt idx="2">
                  <c:v>0.53120967094083682</c:v>
                </c:pt>
                <c:pt idx="3">
                  <c:v>3.1770874220362373</c:v>
                </c:pt>
                <c:pt idx="4">
                  <c:v>6.5663335677365602</c:v>
                </c:pt>
                <c:pt idx="5">
                  <c:v>0.79656258614592101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C6-42D3-B032-13A0C871A19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82.465719506424932</c:v>
                </c:pt>
                <c:pt idx="1">
                  <c:v>10.363550275291034</c:v>
                </c:pt>
                <c:pt idx="2">
                  <c:v>0.20332732428026234</c:v>
                </c:pt>
                <c:pt idx="3">
                  <c:v>2.6417248413240149</c:v>
                </c:pt>
                <c:pt idx="4">
                  <c:v>4.3256780526799066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C6-42D3-B032-13A0C871A19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86.539029053967823</c:v>
                </c:pt>
                <c:pt idx="1">
                  <c:v>4.1370582025573048</c:v>
                </c:pt>
                <c:pt idx="2">
                  <c:v>1.1529764597871928</c:v>
                </c:pt>
                <c:pt idx="3">
                  <c:v>2.8673140649704822</c:v>
                </c:pt>
                <c:pt idx="4">
                  <c:v>5.303622218717214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C6-42D3-B032-13A0C871A195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93.058047067835872</c:v>
                </c:pt>
                <c:pt idx="1">
                  <c:v>3.5743411397233471</c:v>
                </c:pt>
                <c:pt idx="2">
                  <c:v>0</c:v>
                </c:pt>
                <c:pt idx="3">
                  <c:v>1.6882691041383784</c:v>
                </c:pt>
                <c:pt idx="4">
                  <c:v>1.6793426883024007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C6-42D3-B032-13A0C871A195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88.144059771077366</c:v>
                </c:pt>
                <c:pt idx="1">
                  <c:v>5.9057445631325614</c:v>
                </c:pt>
                <c:pt idx="2">
                  <c:v>0</c:v>
                </c:pt>
                <c:pt idx="3">
                  <c:v>2.8649130646368111</c:v>
                </c:pt>
                <c:pt idx="4">
                  <c:v>3.0852826011532346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C6-42D3-B032-13A0C871A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312576"/>
        <c:axId val="31534464"/>
      </c:barChart>
      <c:catAx>
        <c:axId val="1003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t-BR"/>
          </a:p>
        </c:txPr>
        <c:crossAx val="31534464"/>
        <c:crosses val="autoZero"/>
        <c:auto val="1"/>
        <c:lblAlgn val="ctr"/>
        <c:lblOffset val="100"/>
        <c:noMultiLvlLbl val="0"/>
      </c:catAx>
      <c:valAx>
        <c:axId val="31534464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03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63.234580133389642</c:v>
                </c:pt>
                <c:pt idx="1">
                  <c:v>16.097820692860289</c:v>
                </c:pt>
                <c:pt idx="2">
                  <c:v>1.113791996005455</c:v>
                </c:pt>
                <c:pt idx="3">
                  <c:v>7.2043563790528466</c:v>
                </c:pt>
                <c:pt idx="4">
                  <c:v>11.566229162816638</c:v>
                </c:pt>
                <c:pt idx="5">
                  <c:v>0.78322163587503235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8-44A4-A7AE-D87853FCD79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61.270219831190161</c:v>
                </c:pt>
                <c:pt idx="1">
                  <c:v>17.715648187347917</c:v>
                </c:pt>
                <c:pt idx="2">
                  <c:v>1.1699639486333715</c:v>
                </c:pt>
                <c:pt idx="3">
                  <c:v>6.5432270836849407</c:v>
                </c:pt>
                <c:pt idx="4">
                  <c:v>12.331758387776068</c:v>
                </c:pt>
                <c:pt idx="5">
                  <c:v>0.96918256136762027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8-44A4-A7AE-D87853FCD79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67.556247106519081</c:v>
                </c:pt>
                <c:pt idx="1">
                  <c:v>14.860388627048929</c:v>
                </c:pt>
                <c:pt idx="2">
                  <c:v>0.78327028984518032</c:v>
                </c:pt>
                <c:pt idx="3">
                  <c:v>7.2259308184670985</c:v>
                </c:pt>
                <c:pt idx="4">
                  <c:v>9.3797168267754909</c:v>
                </c:pt>
                <c:pt idx="5">
                  <c:v>0.19444633134438663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8-44A4-A7AE-D87853FCD799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62.913036764691064</c:v>
                </c:pt>
                <c:pt idx="1">
                  <c:v>12.428241096496592</c:v>
                </c:pt>
                <c:pt idx="2">
                  <c:v>1.4571664217914606</c:v>
                </c:pt>
                <c:pt idx="3">
                  <c:v>9.1355131154688198</c:v>
                </c:pt>
                <c:pt idx="4">
                  <c:v>13.016243233066479</c:v>
                </c:pt>
                <c:pt idx="5">
                  <c:v>1.0497993684856499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B8-44A4-A7AE-D87853FCD799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66.430096424584121</c:v>
                </c:pt>
                <c:pt idx="1">
                  <c:v>15.931358625582581</c:v>
                </c:pt>
                <c:pt idx="2">
                  <c:v>0.52805311823421164</c:v>
                </c:pt>
                <c:pt idx="3">
                  <c:v>6.9847404715668793</c:v>
                </c:pt>
                <c:pt idx="4">
                  <c:v>10.125751360032158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B8-44A4-A7AE-D87853FCD799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62.000443447740494</c:v>
                </c:pt>
                <c:pt idx="1">
                  <c:v>13.053131434398143</c:v>
                </c:pt>
                <c:pt idx="2">
                  <c:v>1.7932804538473026</c:v>
                </c:pt>
                <c:pt idx="3">
                  <c:v>9.8869039115204096</c:v>
                </c:pt>
                <c:pt idx="4">
                  <c:v>13.266240752493601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B8-44A4-A7AE-D87853FCD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358528"/>
        <c:axId val="31536192"/>
      </c:barChart>
      <c:catAx>
        <c:axId val="943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t-BR"/>
          </a:p>
        </c:txPr>
        <c:crossAx val="31536192"/>
        <c:crosses val="autoZero"/>
        <c:auto val="1"/>
        <c:lblAlgn val="ctr"/>
        <c:lblOffset val="100"/>
        <c:noMultiLvlLbl val="0"/>
      </c:catAx>
      <c:valAx>
        <c:axId val="31536192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943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63.234580133389642</c:v>
                </c:pt>
                <c:pt idx="1">
                  <c:v>16.097820692860289</c:v>
                </c:pt>
                <c:pt idx="2">
                  <c:v>1.113791996005455</c:v>
                </c:pt>
                <c:pt idx="3">
                  <c:v>7.2043563790528466</c:v>
                </c:pt>
                <c:pt idx="4">
                  <c:v>11.566229162816638</c:v>
                </c:pt>
                <c:pt idx="5">
                  <c:v>0.78322163587503235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3-44A0-8A66-DFEF9B3B57C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61.270219831190161</c:v>
                </c:pt>
                <c:pt idx="1">
                  <c:v>17.715648187347917</c:v>
                </c:pt>
                <c:pt idx="2">
                  <c:v>1.1699639486333715</c:v>
                </c:pt>
                <c:pt idx="3">
                  <c:v>6.5432270836849407</c:v>
                </c:pt>
                <c:pt idx="4">
                  <c:v>12.331758387776068</c:v>
                </c:pt>
                <c:pt idx="5">
                  <c:v>0.96918256136762027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3-44A0-8A66-DFEF9B3B57C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67.556247106519081</c:v>
                </c:pt>
                <c:pt idx="1">
                  <c:v>14.860388627048929</c:v>
                </c:pt>
                <c:pt idx="2">
                  <c:v>0.78327028984518032</c:v>
                </c:pt>
                <c:pt idx="3">
                  <c:v>7.2259308184670985</c:v>
                </c:pt>
                <c:pt idx="4">
                  <c:v>9.3797168267754909</c:v>
                </c:pt>
                <c:pt idx="5">
                  <c:v>0.19444633134438663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3-44A0-8A66-DFEF9B3B57C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62.913036764691064</c:v>
                </c:pt>
                <c:pt idx="1">
                  <c:v>12.428241096496592</c:v>
                </c:pt>
                <c:pt idx="2">
                  <c:v>1.4571664217914606</c:v>
                </c:pt>
                <c:pt idx="3">
                  <c:v>9.1355131154688198</c:v>
                </c:pt>
                <c:pt idx="4">
                  <c:v>13.016243233066479</c:v>
                </c:pt>
                <c:pt idx="5">
                  <c:v>1.0497993684856499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C3-44A0-8A66-DFEF9B3B57C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66.430096424584121</c:v>
                </c:pt>
                <c:pt idx="1">
                  <c:v>15.931358625582581</c:v>
                </c:pt>
                <c:pt idx="2">
                  <c:v>0.52805311823421164</c:v>
                </c:pt>
                <c:pt idx="3">
                  <c:v>6.9847404715668793</c:v>
                </c:pt>
                <c:pt idx="4">
                  <c:v>10.125751360032158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C3-44A0-8A66-DFEF9B3B57C1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62.000443447740494</c:v>
                </c:pt>
                <c:pt idx="1">
                  <c:v>13.053131434398143</c:v>
                </c:pt>
                <c:pt idx="2">
                  <c:v>1.7932804538473026</c:v>
                </c:pt>
                <c:pt idx="3">
                  <c:v>9.8869039115204096</c:v>
                </c:pt>
                <c:pt idx="4">
                  <c:v>13.266240752493601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C3-44A0-8A66-DFEF9B3B57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637184"/>
        <c:axId val="31537920"/>
      </c:barChart>
      <c:catAx>
        <c:axId val="1006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t-BR"/>
          </a:p>
        </c:txPr>
        <c:crossAx val="31537920"/>
        <c:crosses val="autoZero"/>
        <c:auto val="1"/>
        <c:lblAlgn val="ctr"/>
        <c:lblOffset val="100"/>
        <c:noMultiLvlLbl val="0"/>
      </c:catAx>
      <c:valAx>
        <c:axId val="3153792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063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66.01742580046421</c:v>
                </c:pt>
                <c:pt idx="1">
                  <c:v>16.17071410108926</c:v>
                </c:pt>
                <c:pt idx="2">
                  <c:v>0.98628020877261546</c:v>
                </c:pt>
                <c:pt idx="3">
                  <c:v>5.9308545750930097</c:v>
                </c:pt>
                <c:pt idx="4">
                  <c:v>9.8108261505146803</c:v>
                </c:pt>
                <c:pt idx="5">
                  <c:v>1.0838991640660536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E-47F1-A255-3E3E8A6A0FF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65.614419393907212</c:v>
                </c:pt>
                <c:pt idx="1">
                  <c:v>16.683082358559425</c:v>
                </c:pt>
                <c:pt idx="2">
                  <c:v>0.57433602536969863</c:v>
                </c:pt>
                <c:pt idx="3">
                  <c:v>5.952635491013476</c:v>
                </c:pt>
                <c:pt idx="4">
                  <c:v>9.6743843586235752</c:v>
                </c:pt>
                <c:pt idx="5">
                  <c:v>1.5011423725266022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E-47F1-A255-3E3E8A6A0FF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72.582700884774837</c:v>
                </c:pt>
                <c:pt idx="1">
                  <c:v>13.033695806808129</c:v>
                </c:pt>
                <c:pt idx="2">
                  <c:v>0.98619235651626402</c:v>
                </c:pt>
                <c:pt idx="3">
                  <c:v>5.2158150172793576</c:v>
                </c:pt>
                <c:pt idx="4">
                  <c:v>7.7592766709903547</c:v>
                </c:pt>
                <c:pt idx="5">
                  <c:v>0.42231926363120176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E-47F1-A255-3E3E8A6A0FF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61.600736294113723</c:v>
                </c:pt>
                <c:pt idx="1">
                  <c:v>21.800179822732634</c:v>
                </c:pt>
                <c:pt idx="2">
                  <c:v>1.0830509755179205</c:v>
                </c:pt>
                <c:pt idx="3">
                  <c:v>4.7213518857735854</c:v>
                </c:pt>
                <c:pt idx="4">
                  <c:v>10.794681021862186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4E-47F1-A255-3E3E8A6A0FF2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63.368808664472084</c:v>
                </c:pt>
                <c:pt idx="1">
                  <c:v>16.712187517811895</c:v>
                </c:pt>
                <c:pt idx="2">
                  <c:v>1.7446436964637071</c:v>
                </c:pt>
                <c:pt idx="3">
                  <c:v>6.5908105983258167</c:v>
                </c:pt>
                <c:pt idx="4">
                  <c:v>10.304940703452639</c:v>
                </c:pt>
                <c:pt idx="5">
                  <c:v>1.2786088194738143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4E-47F1-A255-3E3E8A6A0FF2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52.20107290574343</c:v>
                </c:pt>
                <c:pt idx="1">
                  <c:v>17.972454931262106</c:v>
                </c:pt>
                <c:pt idx="2">
                  <c:v>2.1285148850625504</c:v>
                </c:pt>
                <c:pt idx="3">
                  <c:v>11.316100559729421</c:v>
                </c:pt>
                <c:pt idx="4">
                  <c:v>16.38185671820246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4E-47F1-A255-3E3E8A6A0F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844992"/>
        <c:axId val="92023040"/>
      </c:barChart>
      <c:catAx>
        <c:axId val="1018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t-BR"/>
          </a:p>
        </c:txPr>
        <c:crossAx val="92023040"/>
        <c:crosses val="autoZero"/>
        <c:auto val="1"/>
        <c:lblAlgn val="ctr"/>
        <c:lblOffset val="100"/>
        <c:noMultiLvlLbl val="0"/>
      </c:catAx>
      <c:valAx>
        <c:axId val="92023040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18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28.30341550493003</c:v>
                </c:pt>
                <c:pt idx="1">
                  <c:v>14.814142908159944</c:v>
                </c:pt>
                <c:pt idx="2">
                  <c:v>1.0244703930039072</c:v>
                </c:pt>
                <c:pt idx="3">
                  <c:v>14.237683338220414</c:v>
                </c:pt>
                <c:pt idx="4">
                  <c:v>41.115808377299686</c:v>
                </c:pt>
                <c:pt idx="5">
                  <c:v>0.50447947838581608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F-4F6B-8EE3-4DD30F2810A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R$ 937,00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</c:formatCode>
                <c:ptCount val="6"/>
                <c:pt idx="0">
                  <c:v>30.085701042790941</c:v>
                </c:pt>
                <c:pt idx="1">
                  <c:v>13.588259281792055</c:v>
                </c:pt>
                <c:pt idx="2">
                  <c:v>0.94960185071574998</c:v>
                </c:pt>
                <c:pt idx="3">
                  <c:v>15.062552776742887</c:v>
                </c:pt>
                <c:pt idx="4">
                  <c:v>39.501714089810399</c:v>
                </c:pt>
                <c:pt idx="5">
                  <c:v>0.81217095814815954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F-4F6B-8EE3-4DD30F2810A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R$ 938,00 até R$ 1.874,00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</c:formatCode>
                <c:ptCount val="6"/>
                <c:pt idx="0">
                  <c:v>26.152875951800269</c:v>
                </c:pt>
                <c:pt idx="1">
                  <c:v>15.557836598322048</c:v>
                </c:pt>
                <c:pt idx="2">
                  <c:v>1.5232007902224485</c:v>
                </c:pt>
                <c:pt idx="3">
                  <c:v>15.475540052261641</c:v>
                </c:pt>
                <c:pt idx="4">
                  <c:v>41.290546607393722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8F-4F6B-8EE3-4DD30F2810A6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R$ 1.875,00 até R$ 2.811,00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</c:formatCode>
                <c:ptCount val="6"/>
                <c:pt idx="0">
                  <c:v>25.597504833650923</c:v>
                </c:pt>
                <c:pt idx="1">
                  <c:v>16.339667985484947</c:v>
                </c:pt>
                <c:pt idx="2">
                  <c:v>0.55519295020382375</c:v>
                </c:pt>
                <c:pt idx="3">
                  <c:v>10.121670467124348</c:v>
                </c:pt>
                <c:pt idx="4">
                  <c:v>47.38596376353599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F-4F6B-8EE3-4DD30F2810A6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R$ 2.812,00 até R$ 4.685,00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</c:formatCode>
                <c:ptCount val="6"/>
                <c:pt idx="0">
                  <c:v>21.198961352387784</c:v>
                </c:pt>
                <c:pt idx="1">
                  <c:v>16.052623575530752</c:v>
                </c:pt>
                <c:pt idx="2">
                  <c:v>0.76275270610130252</c:v>
                </c:pt>
                <c:pt idx="3">
                  <c:v>12.599294739200106</c:v>
                </c:pt>
                <c:pt idx="4">
                  <c:v>49.386367626780022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8F-4F6B-8EE3-4DD30F2810A6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R$ 4.686,00 ou 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 Concorda totalmente </c:v>
                </c:pt>
                <c:pt idx="1">
                  <c:v> Concorda em parte </c:v>
                </c:pt>
                <c:pt idx="2">
                  <c:v>Não concorda nem discorda</c:v>
                </c:pt>
                <c:pt idx="3">
                  <c:v> Discorda em parte </c:v>
                </c:pt>
                <c:pt idx="4">
                  <c:v> Discorda totalmente</c:v>
                </c:pt>
                <c:pt idx="5">
                  <c:v>Não sabe</c:v>
                </c:pt>
              </c:strCache>
            </c:strRef>
          </c:cat>
          <c:val>
            <c:numRef>
              <c:f>Plan1!$G$2:$G$7</c:f>
              <c:numCache>
                <c:formatCode>###0</c:formatCode>
                <c:ptCount val="6"/>
                <c:pt idx="0">
                  <c:v>28.825188432246168</c:v>
                </c:pt>
                <c:pt idx="1">
                  <c:v>14.866327530091025</c:v>
                </c:pt>
                <c:pt idx="2">
                  <c:v>1.1700716088255358</c:v>
                </c:pt>
                <c:pt idx="3">
                  <c:v>17.072477070587887</c:v>
                </c:pt>
                <c:pt idx="4">
                  <c:v>38.065935358249348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8F-4F6B-8EE3-4DD30F2810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952000"/>
        <c:axId val="92024768"/>
      </c:barChart>
      <c:catAx>
        <c:axId val="1019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024768"/>
        <c:crosses val="autoZero"/>
        <c:auto val="1"/>
        <c:lblAlgn val="ctr"/>
        <c:lblOffset val="100"/>
        <c:noMultiLvlLbl val="0"/>
      </c:catAx>
      <c:valAx>
        <c:axId val="9202476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19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0.71895</cdr:x>
      <cdr:y>0.66761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4C2D04B0-DADA-4310-820F-E7F73320454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H="1">
          <a:off x="3675683" y="2892532"/>
          <a:ext cx="1436885" cy="1440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0.78873</cdr:x>
      <cdr:y>0.77342</cdr:y>
    </cdr:from>
    <cdr:to>
      <cdr:x>0.95775</cdr:x>
      <cdr:y>0.89418</cdr:y>
    </cdr:to>
    <cdr:sp macro="" textlink="">
      <cdr:nvSpPr>
        <cdr:cNvPr id="3" name="CaixaDeTexto 12"/>
        <cdr:cNvSpPr txBox="1"/>
      </cdr:nvSpPr>
      <cdr:spPr>
        <a:xfrm xmlns:a="http://schemas.openxmlformats.org/drawingml/2006/main">
          <a:off x="4032448" y="3351002"/>
          <a:ext cx="86409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800" b="1" dirty="0">
              <a:solidFill>
                <a:schemeClr val="bg1"/>
              </a:solidFill>
              <a:latin typeface="+mj-lt"/>
            </a:rPr>
            <a:t>4,2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0.71895</cdr:x>
      <cdr:y>0.66761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D832402D-AE8B-4656-916D-FF4FDB56AF2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H="1">
          <a:off x="3675683" y="2892532"/>
          <a:ext cx="1436885" cy="1440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0.78873</cdr:x>
      <cdr:y>0.77342</cdr:y>
    </cdr:from>
    <cdr:to>
      <cdr:x>0.95775</cdr:x>
      <cdr:y>0.89418</cdr:y>
    </cdr:to>
    <cdr:sp macro="" textlink="">
      <cdr:nvSpPr>
        <cdr:cNvPr id="3" name="CaixaDeTexto 12"/>
        <cdr:cNvSpPr txBox="1"/>
      </cdr:nvSpPr>
      <cdr:spPr>
        <a:xfrm xmlns:a="http://schemas.openxmlformats.org/drawingml/2006/main">
          <a:off x="4032448" y="3351002"/>
          <a:ext cx="86409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800" b="1" dirty="0">
              <a:solidFill>
                <a:schemeClr val="bg1"/>
              </a:solidFill>
              <a:latin typeface="+mj-lt"/>
            </a:rPr>
            <a:t>4,2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363" cy="4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1"/>
            <a:ext cx="2951362" cy="4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2422"/>
            <a:ext cx="2951363" cy="49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12422"/>
            <a:ext cx="2951362" cy="49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E8C8FE0-E5EB-4E87-A00A-5835B830F8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4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363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51362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31838"/>
            <a:ext cx="6638925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9" y="4710511"/>
            <a:ext cx="4991946" cy="4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7581"/>
            <a:ext cx="2951363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17581"/>
            <a:ext cx="2951362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0" tIns="47739" rIns="95480" bIns="4773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2F3620E-661F-4D2F-A571-F5DC11EDAD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627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8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526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12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555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305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547248"/>
            <a:ext cx="22027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www.datafolha.com.br</a:t>
            </a:r>
          </a:p>
        </p:txBody>
      </p:sp>
      <p:pic>
        <p:nvPicPr>
          <p:cNvPr id="5" name="Picture 2" descr="H:\PO\Instrumentos\logos\datafolha_inst_de_pesquisas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8636" y="6381329"/>
            <a:ext cx="1702991" cy="45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63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chart" Target="../charts/char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1" t="33201" r="4522" b="40550"/>
          <a:stretch/>
        </p:blipFill>
        <p:spPr>
          <a:xfrm>
            <a:off x="3863752" y="2276872"/>
            <a:ext cx="7776864" cy="18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3" t="66150" r="4319" b="22300"/>
          <a:stretch/>
        </p:blipFill>
        <p:spPr>
          <a:xfrm>
            <a:off x="8400256" y="4509120"/>
            <a:ext cx="324036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esquerda e para a direita 1"/>
          <p:cNvSpPr/>
          <p:nvPr/>
        </p:nvSpPr>
        <p:spPr bwMode="auto">
          <a:xfrm>
            <a:off x="5310269" y="3115327"/>
            <a:ext cx="1224136" cy="982357"/>
          </a:xfrm>
          <a:prstGeom prst="leftRightArrow">
            <a:avLst>
              <a:gd name="adj1" fmla="val 50000"/>
              <a:gd name="adj2" fmla="val 3367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Freeform 27"/>
          <p:cNvSpPr/>
          <p:nvPr/>
        </p:nvSpPr>
        <p:spPr bwMode="auto">
          <a:xfrm flipH="1">
            <a:off x="7071543" y="3573183"/>
            <a:ext cx="4446695" cy="1951685"/>
          </a:xfrm>
          <a:prstGeom prst="snip1Rect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560" y="788254"/>
            <a:ext cx="3152135" cy="31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092150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cs typeface="Arial Narrow"/>
              </a:rPr>
              <a:t>Fonte: </a:t>
            </a:r>
            <a:r>
              <a:rPr lang="pt-BR" sz="800" dirty="0">
                <a:latin typeface="+mn-lt"/>
                <a:ea typeface="Times New Roman"/>
              </a:rPr>
              <a:t>P.21 X P.22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 </a:t>
            </a:r>
            <a:r>
              <a:rPr lang="pt-BR" sz="800" dirty="0">
                <a:latin typeface="+mn-lt"/>
                <a:cs typeface="Arial Narrow"/>
              </a:rPr>
              <a:t>(Base: Total da amostra)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440214" y="3875144"/>
            <a:ext cx="3910965" cy="869874"/>
            <a:chOff x="7721899" y="1110126"/>
            <a:chExt cx="3910965" cy="8698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987" y="1512000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1431" y="1495314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362" y="1512000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0683" y="1495314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7721899" y="1118203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1"/>
                  </a:solidFill>
                  <a:latin typeface="+mj-lt"/>
                </a:rPr>
                <a:t>33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8371486" y="1118203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2"/>
                  </a:solidFill>
                  <a:latin typeface="+mj-lt"/>
                </a:rPr>
                <a:t>34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9036274" y="1122175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3"/>
                  </a:solidFill>
                  <a:latin typeface="+mj-lt"/>
                </a:rPr>
                <a:t>32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9678595" y="1126638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4"/>
                  </a:solidFill>
                  <a:latin typeface="+mj-lt"/>
                </a:rPr>
                <a:t>30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980689" y="1110126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6"/>
                  </a:solidFill>
                  <a:latin typeface="+mj-lt"/>
                </a:rPr>
                <a:t>28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6520" y="1480581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453" y="1480581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10312624" y="1110126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5"/>
                  </a:solidFill>
                  <a:latin typeface="+mj-lt"/>
                </a:rPr>
                <a:t>28</a:t>
              </a:r>
            </a:p>
            <a:p>
              <a:pPr algn="ctr"/>
              <a:endParaRPr lang="pt-BR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57" name="Retângulo 56"/>
          <p:cNvSpPr/>
          <p:nvPr/>
        </p:nvSpPr>
        <p:spPr>
          <a:xfrm>
            <a:off x="572161" y="1246628"/>
            <a:ext cx="4049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2"/>
                </a:solidFill>
                <a:latin typeface="+mj-lt"/>
                <a:cs typeface="Arial Narrow"/>
              </a:rPr>
              <a:t>+ ricos </a:t>
            </a:r>
            <a:r>
              <a:rPr lang="pt-BR" dirty="0">
                <a:solidFill>
                  <a:schemeClr val="tx2"/>
                </a:solidFill>
                <a:latin typeface="+mj-lt"/>
                <a:cs typeface="Arial Narrow"/>
              </a:rPr>
              <a:t>se veem em posição </a:t>
            </a:r>
            <a:r>
              <a:rPr lang="pt-BR" b="1" dirty="0">
                <a:solidFill>
                  <a:schemeClr val="accent2"/>
                </a:solidFill>
                <a:latin typeface="+mj-lt"/>
                <a:cs typeface="Arial Narrow"/>
              </a:rPr>
              <a:t>intermediária</a:t>
            </a:r>
            <a:r>
              <a:rPr lang="pt-BR" dirty="0">
                <a:solidFill>
                  <a:schemeClr val="tx2"/>
                </a:solidFill>
                <a:latin typeface="+mj-lt"/>
                <a:cs typeface="Arial Narrow"/>
              </a:rPr>
              <a:t> na escala de riqueza</a:t>
            </a:r>
            <a:endParaRPr lang="pt-BR" dirty="0">
              <a:solidFill>
                <a:schemeClr val="accent2"/>
              </a:solidFill>
              <a:latin typeface="+mj-lt"/>
              <a:cs typeface="Arial Narrow"/>
            </a:endParaRPr>
          </a:p>
        </p:txBody>
      </p:sp>
      <p:sp>
        <p:nvSpPr>
          <p:cNvPr id="32" name="Freeform 27"/>
          <p:cNvSpPr/>
          <p:nvPr/>
        </p:nvSpPr>
        <p:spPr bwMode="auto">
          <a:xfrm>
            <a:off x="596705" y="2072010"/>
            <a:ext cx="4088792" cy="1910922"/>
          </a:xfrm>
          <a:prstGeom prst="snip1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685618" y="2276872"/>
            <a:ext cx="3910965" cy="869874"/>
            <a:chOff x="7721899" y="1110126"/>
            <a:chExt cx="3910965" cy="869874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987" y="1512000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1431" y="1495314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362" y="1512000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0683" y="1495314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CaixaDeTexto 37"/>
            <p:cNvSpPr txBox="1"/>
            <p:nvPr/>
          </p:nvSpPr>
          <p:spPr>
            <a:xfrm>
              <a:off x="7721899" y="1118203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1"/>
                  </a:solidFill>
                  <a:latin typeface="+mj-lt"/>
                </a:rPr>
                <a:t>34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8371486" y="1118203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2"/>
                  </a:solidFill>
                  <a:latin typeface="+mj-lt"/>
                </a:rPr>
                <a:t>32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9036274" y="1122175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3"/>
                  </a:solidFill>
                  <a:latin typeface="+mj-lt"/>
                </a:rPr>
                <a:t>37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9678595" y="1126638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4"/>
                  </a:solidFill>
                  <a:latin typeface="+mj-lt"/>
                </a:rPr>
                <a:t>43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10980689" y="1110126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6"/>
                  </a:solidFill>
                  <a:latin typeface="+mj-lt"/>
                </a:rPr>
                <a:t>51</a:t>
              </a:r>
            </a:p>
            <a:p>
              <a:pPr algn="ctr"/>
              <a:endParaRPr lang="pt-BR" dirty="0">
                <a:latin typeface="+mj-lt"/>
              </a:endParaRPr>
            </a:p>
          </p:txBody>
        </p: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6520" y="1480581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453" y="1480581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CaixaDeTexto 49"/>
            <p:cNvSpPr txBox="1"/>
            <p:nvPr/>
          </p:nvSpPr>
          <p:spPr>
            <a:xfrm>
              <a:off x="10312624" y="1110126"/>
              <a:ext cx="6521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dirty="0">
                  <a:solidFill>
                    <a:schemeClr val="accent5"/>
                  </a:solidFill>
                  <a:latin typeface="+mj-lt"/>
                </a:rPr>
                <a:t>43</a:t>
              </a:r>
            </a:p>
            <a:p>
              <a:pPr algn="ctr"/>
              <a:endParaRPr lang="pt-BR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 flipH="1">
            <a:off x="5392158" y="3314117"/>
            <a:ext cx="1060358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POSIÇÃOMÉDIA</a:t>
            </a:r>
          </a:p>
        </p:txBody>
      </p:sp>
      <p:sp>
        <p:nvSpPr>
          <p:cNvPr id="52" name="CaixaDeTexto 51"/>
          <p:cNvSpPr txBox="1"/>
          <p:nvPr/>
        </p:nvSpPr>
        <p:spPr>
          <a:xfrm flipH="1">
            <a:off x="1512150" y="3501958"/>
            <a:ext cx="2257902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POSIÇÃO PESSOAL</a:t>
            </a:r>
          </a:p>
        </p:txBody>
      </p:sp>
      <p:sp>
        <p:nvSpPr>
          <p:cNvPr id="53" name="CaixaDeTexto 52"/>
          <p:cNvSpPr txBox="1"/>
          <p:nvPr/>
        </p:nvSpPr>
        <p:spPr>
          <a:xfrm flipH="1">
            <a:off x="7388579" y="5012627"/>
            <a:ext cx="3812621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POSIÇÃO DA MAIORIA DA POPULAÇÃO 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190164" y="5661248"/>
            <a:ext cx="532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Arial Narrow"/>
              </a:rPr>
              <a:t>posição pessoal dos </a:t>
            </a:r>
            <a:r>
              <a:rPr lang="pt-BR" b="1" dirty="0">
                <a:solidFill>
                  <a:schemeClr val="accent2"/>
                </a:solidFill>
                <a:latin typeface="+mj-lt"/>
                <a:cs typeface="Arial Narrow"/>
              </a:rPr>
              <a:t>+ pobres </a:t>
            </a:r>
            <a:r>
              <a:rPr lang="pt-BR" dirty="0">
                <a:latin typeface="+mj-lt"/>
                <a:cs typeface="Arial Narrow"/>
              </a:rPr>
              <a:t>é </a:t>
            </a:r>
            <a:r>
              <a:rPr lang="pt-BR" b="1" dirty="0">
                <a:solidFill>
                  <a:schemeClr val="accent2"/>
                </a:solidFill>
                <a:latin typeface="+mj-lt"/>
                <a:cs typeface="Arial Narrow"/>
              </a:rPr>
              <a:t>próxima</a:t>
            </a:r>
            <a:r>
              <a:rPr lang="pt-BR" dirty="0">
                <a:latin typeface="+mj-lt"/>
                <a:cs typeface="Arial Narrow"/>
              </a:rPr>
              <a:t>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Arial Narrow"/>
              </a:rPr>
              <a:t>à indicada para </a:t>
            </a:r>
            <a:r>
              <a:rPr lang="pt-BR" b="1" dirty="0">
                <a:solidFill>
                  <a:schemeClr val="accent2"/>
                </a:solidFill>
                <a:latin typeface="+mj-lt"/>
                <a:cs typeface="Arial Narrow"/>
              </a:rPr>
              <a:t>maioria da população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636" y="3390286"/>
            <a:ext cx="3155615" cy="315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PERCEPÇÃO DA DESIGUALDADE</a:t>
            </a:r>
          </a:p>
        </p:txBody>
      </p:sp>
      <p:sp>
        <p:nvSpPr>
          <p:cNvPr id="55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Espontânea e única, em %</a:t>
            </a:r>
          </a:p>
        </p:txBody>
      </p:sp>
      <p:cxnSp>
        <p:nvCxnSpPr>
          <p:cNvPr id="60" name="Conector reto 59"/>
          <p:cNvCxnSpPr/>
          <p:nvPr/>
        </p:nvCxnSpPr>
        <p:spPr bwMode="auto">
          <a:xfrm>
            <a:off x="-16907" y="766057"/>
            <a:ext cx="66889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1" name="Tabela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24043"/>
              </p:ext>
            </p:extLst>
          </p:nvPr>
        </p:nvGraphicFramePr>
        <p:xfrm>
          <a:off x="1516657" y="4134687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11006142" y="6525344"/>
            <a:ext cx="362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1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retângulo 14"/>
          <p:cNvSpPr/>
          <p:nvPr/>
        </p:nvSpPr>
        <p:spPr bwMode="auto">
          <a:xfrm flipH="1">
            <a:off x="551383" y="5589240"/>
            <a:ext cx="10945216" cy="903502"/>
          </a:xfrm>
          <a:prstGeom prst="rtTriangle">
            <a:avLst/>
          </a:prstGeom>
          <a:solidFill>
            <a:schemeClr val="accent1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1444702764"/>
              </p:ext>
            </p:extLst>
          </p:nvPr>
        </p:nvGraphicFramePr>
        <p:xfrm>
          <a:off x="551384" y="2379157"/>
          <a:ext cx="1110080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1220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+mn-lt"/>
              </a:rPr>
              <a:t> P.23 Pelo que você sabe ou imagina, quanto você precisaria ganhar por mês para fazer parte dos 10% de brasileiros mais ricos do país</a:t>
            </a:r>
          </a:p>
          <a:p>
            <a:r>
              <a:rPr lang="pt-BR" sz="800" dirty="0"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146527" y="1250643"/>
            <a:ext cx="11406247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Para 30%, é preciso </a:t>
            </a:r>
            <a:r>
              <a:rPr lang="pt-BR" sz="3200" b="1" dirty="0">
                <a:solidFill>
                  <a:schemeClr val="accent2"/>
                </a:solidFill>
                <a:latin typeface="+mj-lt"/>
                <a:cs typeface="Arial Narrow"/>
              </a:rPr>
              <a:t>mais de R$ 50 mil </a:t>
            </a: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por </a:t>
            </a:r>
          </a:p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mês para estar entre 10% mais ricos do país</a:t>
            </a:r>
            <a:endParaRPr lang="pt-BR" sz="3200" dirty="0">
              <a:solidFill>
                <a:schemeClr val="accent2"/>
              </a:solidFill>
              <a:latin typeface="+mj-lt"/>
              <a:cs typeface="Arial Narrow"/>
            </a:endParaRPr>
          </a:p>
        </p:txBody>
      </p:sp>
      <p:sp>
        <p:nvSpPr>
          <p:cNvPr id="33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PROJEÇÃO DE RENDA</a:t>
            </a:r>
          </a:p>
        </p:txBody>
      </p:sp>
      <p:sp>
        <p:nvSpPr>
          <p:cNvPr id="34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5" name="Conector reto 34"/>
          <p:cNvCxnSpPr/>
          <p:nvPr/>
        </p:nvCxnSpPr>
        <p:spPr bwMode="auto">
          <a:xfrm>
            <a:off x="-16907" y="766057"/>
            <a:ext cx="46677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49729"/>
              </p:ext>
            </p:extLst>
          </p:nvPr>
        </p:nvGraphicFramePr>
        <p:xfrm>
          <a:off x="8292098" y="5960794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11</a:t>
            </a:r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6312024" y="2496510"/>
            <a:ext cx="0" cy="15805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ector reto 12"/>
          <p:cNvCxnSpPr/>
          <p:nvPr/>
        </p:nvCxnSpPr>
        <p:spPr bwMode="auto">
          <a:xfrm flipH="1">
            <a:off x="6312024" y="2492896"/>
            <a:ext cx="4104457" cy="216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>
            <a:off x="10416480" y="2514517"/>
            <a:ext cx="0" cy="9481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63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1448497217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P,24 Vou ler algumas frases e gostaria que você me dissesse se concorda ou discorda de cada uma delas </a:t>
            </a:r>
            <a:r>
              <a:rPr lang="pt-BR" sz="800" b="1" dirty="0">
                <a:latin typeface="+mn-lt"/>
                <a:ea typeface="Times New Roman"/>
              </a:rPr>
              <a:t>(LEIA CADA ITEM)</a:t>
            </a:r>
            <a:r>
              <a:rPr lang="pt-BR" sz="800" dirty="0">
                <a:latin typeface="+mn-lt"/>
                <a:ea typeface="Times New Roman"/>
              </a:rPr>
              <a:t>. Você concorda ou discorda?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 )</a:t>
            </a:r>
            <a:endParaRPr lang="pt-BR" sz="800" dirty="0">
              <a:latin typeface="+mn-lt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945181556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56932"/>
              </p:ext>
            </p:extLst>
          </p:nvPr>
        </p:nvGraphicFramePr>
        <p:xfrm>
          <a:off x="623392" y="1628800"/>
          <a:ext cx="4896544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a. No Brasil poucas pessoas ganham</a:t>
                      </a:r>
                      <a:r>
                        <a:rPr lang="pt-BR" sz="1600" b="1" u="none" strike="noStrike" baseline="0" dirty="0">
                          <a:solidFill>
                            <a:schemeClr val="accent4"/>
                          </a:solidFill>
                          <a:effectLst/>
                        </a:rPr>
                        <a:t> muito d</a:t>
                      </a:r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inheiro e</a:t>
                      </a:r>
                      <a:r>
                        <a:rPr lang="pt-BR" sz="1600" b="1" u="none" strike="noStrike" baseline="0" dirty="0">
                          <a:solidFill>
                            <a:schemeClr val="accent4"/>
                          </a:solidFill>
                          <a:effectLst/>
                        </a:rPr>
                        <a:t> muitas pessoas </a:t>
                      </a:r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ganham</a:t>
                      </a:r>
                      <a:r>
                        <a:rPr lang="pt-BR" sz="1600" b="1" u="none" strike="noStrike" baseline="0" dirty="0">
                          <a:solidFill>
                            <a:schemeClr val="accent4"/>
                          </a:solidFill>
                          <a:effectLst/>
                        </a:rPr>
                        <a:t> pouco dinheiro. 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76902"/>
              </p:ext>
            </p:extLst>
          </p:nvPr>
        </p:nvGraphicFramePr>
        <p:xfrm>
          <a:off x="6672064" y="1556792"/>
          <a:ext cx="4896544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b. Em um país como o Brasil, é obrigação dos governos diminuírem a diferença entre as pessoas muito ricas e as pessoas muito pobres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tângulo 42"/>
          <p:cNvSpPr/>
          <p:nvPr/>
        </p:nvSpPr>
        <p:spPr bwMode="auto">
          <a:xfrm>
            <a:off x="6240015" y="1412776"/>
            <a:ext cx="5832000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28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29" name="Conector reto 28"/>
          <p:cNvCxnSpPr/>
          <p:nvPr/>
        </p:nvCxnSpPr>
        <p:spPr bwMode="auto">
          <a:xfrm>
            <a:off x="-16907" y="766057"/>
            <a:ext cx="66002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89205"/>
              </p:ext>
            </p:extLst>
          </p:nvPr>
        </p:nvGraphicFramePr>
        <p:xfrm>
          <a:off x="4655595" y="605666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006142" y="6525344"/>
            <a:ext cx="366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23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1800659089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P,24 Vou ler algumas frases e gostaria que você me dissesse se concorda ou discorda de cada uma delas </a:t>
            </a:r>
            <a:r>
              <a:rPr lang="pt-BR" sz="800" b="1" dirty="0">
                <a:latin typeface="+mn-lt"/>
                <a:ea typeface="Times New Roman"/>
              </a:rPr>
              <a:t>(LEIA CADA ITEM)</a:t>
            </a:r>
            <a:r>
              <a:rPr lang="pt-BR" sz="800" dirty="0">
                <a:latin typeface="+mn-lt"/>
                <a:ea typeface="Times New Roman"/>
              </a:rPr>
              <a:t>. Você concorda ou discorda?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 )</a:t>
            </a:r>
            <a:endParaRPr lang="pt-BR" sz="800" dirty="0">
              <a:latin typeface="+mn-lt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4254444963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58852"/>
              </p:ext>
            </p:extLst>
          </p:nvPr>
        </p:nvGraphicFramePr>
        <p:xfrm>
          <a:off x="623392" y="1628800"/>
          <a:ext cx="4896544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c. O governo brasileiro deve ter como prioridade diminuir a desigualdade entre as regiões mais ricas e as regiões mais pobres do país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73742"/>
              </p:ext>
            </p:extLst>
          </p:nvPr>
        </p:nvGraphicFramePr>
        <p:xfrm>
          <a:off x="6672064" y="1556792"/>
          <a:ext cx="4896544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d. O governo deve transferir dinheiro público para que os Estados com serviços públicos ruins ofereçam a mesma qualidade dos Estados que têm serviços públicos bons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tângulo 42"/>
          <p:cNvSpPr/>
          <p:nvPr/>
        </p:nvSpPr>
        <p:spPr bwMode="auto">
          <a:xfrm>
            <a:off x="6240015" y="1412776"/>
            <a:ext cx="5832000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28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29" name="Conector reto 28"/>
          <p:cNvCxnSpPr/>
          <p:nvPr/>
        </p:nvCxnSpPr>
        <p:spPr bwMode="auto">
          <a:xfrm>
            <a:off x="-16907" y="766057"/>
            <a:ext cx="66002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14169"/>
              </p:ext>
            </p:extLst>
          </p:nvPr>
        </p:nvGraphicFramePr>
        <p:xfrm>
          <a:off x="4655595" y="605666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006142" y="6525344"/>
            <a:ext cx="365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323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636144724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P,24 Vou ler algumas frases e gostaria que você me dissesse se concorda ou discorda de cada uma delas </a:t>
            </a:r>
            <a:r>
              <a:rPr lang="pt-BR" sz="800" b="1" dirty="0">
                <a:latin typeface="+mn-lt"/>
                <a:ea typeface="Times New Roman"/>
              </a:rPr>
              <a:t>(LEIA CADA ITEM)</a:t>
            </a:r>
            <a:r>
              <a:rPr lang="pt-BR" sz="800" dirty="0">
                <a:latin typeface="+mn-lt"/>
                <a:ea typeface="Times New Roman"/>
              </a:rPr>
              <a:t>. Você concorda ou discorda?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 )</a:t>
            </a:r>
            <a:endParaRPr lang="pt-BR" sz="800" dirty="0">
              <a:latin typeface="+mn-lt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681581684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00385"/>
              </p:ext>
            </p:extLst>
          </p:nvPr>
        </p:nvGraphicFramePr>
        <p:xfrm>
          <a:off x="623392" y="1628800"/>
          <a:ext cx="4896544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e. No Brasil, uma criança de família pobre que consegue  estudar tem a mesma chance de ter uma vida bem sucedida que uma criança nascida em uma família rica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73551"/>
              </p:ext>
            </p:extLst>
          </p:nvPr>
        </p:nvGraphicFramePr>
        <p:xfrm>
          <a:off x="6528048" y="1566459"/>
          <a:ext cx="5184576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f. No Brasil, uma pessoa de família pobre  e que trabalha muito tem a mesma chance de ter uma vida bem sucedida que uma pessoa nascida rica e que também trabalha muito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84897" y="1415998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3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-16907" y="766057"/>
            <a:ext cx="66889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32988"/>
              </p:ext>
            </p:extLst>
          </p:nvPr>
        </p:nvGraphicFramePr>
        <p:xfrm>
          <a:off x="4600477" y="603567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006142" y="6525344"/>
            <a:ext cx="36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289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990969499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P,24 Vou ler algumas frases e gostaria que você me dissesse se concorda ou discorda de cada uma delas </a:t>
            </a:r>
            <a:r>
              <a:rPr lang="pt-BR" sz="800" b="1" dirty="0">
                <a:latin typeface="+mn-lt"/>
                <a:ea typeface="Times New Roman"/>
              </a:rPr>
              <a:t>(LEIA CADA ITEM)</a:t>
            </a:r>
            <a:r>
              <a:rPr lang="pt-BR" sz="800" dirty="0">
                <a:latin typeface="+mn-lt"/>
                <a:ea typeface="Times New Roman"/>
              </a:rPr>
              <a:t>. Você concorda ou discorda?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708672829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96731"/>
              </p:ext>
            </p:extLst>
          </p:nvPr>
        </p:nvGraphicFramePr>
        <p:xfrm>
          <a:off x="623392" y="1628800"/>
          <a:ext cx="4896544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g. A diferença entre os mais ricos e os mais pobres no Brasil diminuiu nos últimos anos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05754"/>
              </p:ext>
            </p:extLst>
          </p:nvPr>
        </p:nvGraphicFramePr>
        <p:xfrm>
          <a:off x="6528048" y="1566459"/>
          <a:ext cx="5184576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h. Nos próximos anos, a diferença entre os mais ricos e os mais pobres irá diminuir no Brasil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76392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3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-16907" y="766057"/>
            <a:ext cx="66889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30203"/>
              </p:ext>
            </p:extLst>
          </p:nvPr>
        </p:nvGraphicFramePr>
        <p:xfrm>
          <a:off x="4591972" y="603567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110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3028129732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P25. Novamente vou ler algumas frases e gostaria que você me dissesse se concorda ou discorda de cada uma delas </a:t>
            </a: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(LEIA CADA ITEM)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. Você concorda ou discorda? </a:t>
            </a: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(SE CONCORDA OU DISCORDA)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 Totalmente ou em parte?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(Base: Total da amostra )</a:t>
            </a:r>
            <a:endParaRPr lang="pt-BR" sz="800" dirty="0">
              <a:solidFill>
                <a:prstClr val="black"/>
              </a:solidFill>
              <a:latin typeface="Franklin Gothic Book" panose="020B0503020102020204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732697905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02781"/>
              </p:ext>
            </p:extLst>
          </p:nvPr>
        </p:nvGraphicFramePr>
        <p:xfrm>
          <a:off x="623392" y="1628800"/>
          <a:ext cx="4896544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O governo deve aumentar mais os impostos em geral para garantir melhor educação, mais saúde e mais moradia para os que precisam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6361"/>
              </p:ext>
            </p:extLst>
          </p:nvPr>
        </p:nvGraphicFramePr>
        <p:xfrm>
          <a:off x="6528048" y="1566459"/>
          <a:ext cx="5184576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O governo deve aumentar os impostos somente de pessoas muito ricas para garantir melhor educação, mais saúde e mais moradia para os que precisam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76271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3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-16907" y="766057"/>
            <a:ext cx="66592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70010"/>
              </p:ext>
            </p:extLst>
          </p:nvPr>
        </p:nvGraphicFramePr>
        <p:xfrm>
          <a:off x="4591851" y="603567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006142" y="6525344"/>
            <a:ext cx="36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453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1512544190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P25. Novamente vou ler algumas frases e gostaria que você me dissesse se concorda ou discorda de cada uma delas </a:t>
            </a: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(LEIA CADA ITEM)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. Você concorda ou discorda? </a:t>
            </a: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(SE CONCORDA OU DISCORDA)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 Totalmente ou em parte?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(Base: Total da amostra)</a:t>
            </a:r>
            <a:endParaRPr lang="pt-BR" sz="800" dirty="0">
              <a:solidFill>
                <a:prstClr val="black"/>
              </a:solidFill>
              <a:latin typeface="Franklin Gothic Book" panose="020B0503020102020204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666949287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10271"/>
              </p:ext>
            </p:extLst>
          </p:nvPr>
        </p:nvGraphicFramePr>
        <p:xfrm>
          <a:off x="623392" y="1628800"/>
          <a:ext cx="4896544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Quem ganha mais deve pagar uma taxa maior de impostos do que quem ganha menos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59884"/>
              </p:ext>
            </p:extLst>
          </p:nvPr>
        </p:nvGraphicFramePr>
        <p:xfrm>
          <a:off x="6384032" y="1556792"/>
          <a:ext cx="5328592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O governo deveria diminuir os impostos sobre os produtos e serviços que a população consome e compensar a diferença com aumento de impostos sobre a renda dos mais ricos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76392" y="1419359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3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-16907" y="766057"/>
            <a:ext cx="6676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98116"/>
              </p:ext>
            </p:extLst>
          </p:nvPr>
        </p:nvGraphicFramePr>
        <p:xfrm>
          <a:off x="4655840" y="603567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006142" y="6525344"/>
            <a:ext cx="3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847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558157793"/>
              </p:ext>
            </p:extLst>
          </p:nvPr>
        </p:nvGraphicFramePr>
        <p:xfrm>
          <a:off x="204507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79728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P25. Novamente vou ler algumas frases e gostaria que você me dissesse se concorda ou discorda de cada uma delas </a:t>
            </a: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(LEIA CADA ITEM)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. Você concorda ou discorda? </a:t>
            </a: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(SE CONCORDA OU DISCORDA)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 Totalmente ou em parte?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(Base: Total da amostra )</a:t>
            </a:r>
            <a:endParaRPr lang="pt-BR" sz="800" dirty="0">
              <a:solidFill>
                <a:prstClr val="black"/>
              </a:solidFill>
              <a:latin typeface="Franklin Gothic Book" panose="020B0503020102020204"/>
              <a:cs typeface="Arial Narrow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977423979"/>
              </p:ext>
            </p:extLst>
          </p:nvPr>
        </p:nvGraphicFramePr>
        <p:xfrm>
          <a:off x="6312024" y="2564904"/>
          <a:ext cx="5746263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65701"/>
              </p:ext>
            </p:extLst>
          </p:nvPr>
        </p:nvGraphicFramePr>
        <p:xfrm>
          <a:off x="767408" y="1628800"/>
          <a:ext cx="4752528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Negros ganham menos que brancos no mercado de trabalho pelo fato de serem negros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1788"/>
              </p:ext>
            </p:extLst>
          </p:nvPr>
        </p:nvGraphicFramePr>
        <p:xfrm>
          <a:off x="6528048" y="1566459"/>
          <a:ext cx="5184576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Mulheres ganham menos do que homens no mercado de trabalho por serem mulheres</a:t>
                      </a:r>
                      <a:endParaRPr lang="pt-BR" sz="16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 bwMode="auto">
          <a:xfrm>
            <a:off x="191344" y="1412776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93524" y="1419359"/>
            <a:ext cx="5832648" cy="4536504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OPINIÃO SOBRE TEMAS SOCIAIS</a:t>
            </a:r>
          </a:p>
        </p:txBody>
      </p:sp>
      <p:sp>
        <p:nvSpPr>
          <p:cNvPr id="3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-16907" y="766057"/>
            <a:ext cx="66889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12268"/>
              </p:ext>
            </p:extLst>
          </p:nvPr>
        </p:nvGraphicFramePr>
        <p:xfrm>
          <a:off x="4609104" y="6065127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R$ 4686,ou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006142" y="6525344"/>
            <a:ext cx="366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5527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</a:rPr>
              <a:t>P26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</a:rPr>
              <a:t>. Agora eu gostaria que você falasse sobre os principais problemas do país hoje. Entre (CITE CADA ITEM), qual é, na sua opinião, o problema mais grave do Brasil hoje?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(Base: Total da amostra )</a:t>
            </a:r>
            <a:endParaRPr lang="pt-BR" sz="800" dirty="0">
              <a:solidFill>
                <a:prstClr val="black"/>
              </a:solidFill>
              <a:latin typeface="Franklin Gothic Book" panose="020B0503020102020204"/>
              <a:cs typeface="Arial Narrow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54655"/>
              </p:ext>
            </p:extLst>
          </p:nvPr>
        </p:nvGraphicFramePr>
        <p:xfrm>
          <a:off x="267206" y="4653136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Desigualdade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Pobreza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Retângulo 56"/>
          <p:cNvSpPr/>
          <p:nvPr/>
        </p:nvSpPr>
        <p:spPr bwMode="auto">
          <a:xfrm>
            <a:off x="2167602" y="1732302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rPr>
              <a:t>POBREZA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4770" y="1733601"/>
            <a:ext cx="3752078" cy="2562066"/>
            <a:chOff x="84770" y="1733601"/>
            <a:chExt cx="3752078" cy="2562066"/>
          </a:xfrm>
        </p:grpSpPr>
        <p:sp>
          <p:nvSpPr>
            <p:cNvPr id="2" name="Elipse 1"/>
            <p:cNvSpPr/>
            <p:nvPr/>
          </p:nvSpPr>
          <p:spPr bwMode="auto">
            <a:xfrm>
              <a:off x="2612712" y="3143539"/>
              <a:ext cx="1224136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48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29" name="Elipse 28"/>
            <p:cNvSpPr/>
            <p:nvPr/>
          </p:nvSpPr>
          <p:spPr bwMode="auto">
            <a:xfrm>
              <a:off x="505779" y="2493354"/>
              <a:ext cx="1224136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36</a:t>
              </a:r>
            </a:p>
          </p:txBody>
        </p:sp>
        <p:sp>
          <p:nvSpPr>
            <p:cNvPr id="4" name="Retângulo 3"/>
            <p:cNvSpPr/>
            <p:nvPr/>
          </p:nvSpPr>
          <p:spPr bwMode="auto">
            <a:xfrm>
              <a:off x="84770" y="1734981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DESIGUADADE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58" name="Retângulo 57"/>
            <p:cNvSpPr/>
            <p:nvPr/>
          </p:nvSpPr>
          <p:spPr bwMode="auto">
            <a:xfrm>
              <a:off x="1196389" y="1733601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>
                  <a:solidFill>
                    <a:schemeClr val="accent1"/>
                  </a:solidFill>
                  <a:latin typeface="+mj-lt"/>
                </a:rPr>
                <a:t>x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74" name="Tabe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79694"/>
              </p:ext>
            </p:extLst>
          </p:nvPr>
        </p:nvGraphicFramePr>
        <p:xfrm>
          <a:off x="4330442" y="4653136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Corrupção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Desigualdade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3932104" y="1725589"/>
            <a:ext cx="4006893" cy="2523432"/>
            <a:chOff x="3924811" y="1725589"/>
            <a:chExt cx="4006893" cy="2523432"/>
          </a:xfrm>
        </p:grpSpPr>
        <p:sp>
          <p:nvSpPr>
            <p:cNvPr id="77" name="Elipse 76"/>
            <p:cNvSpPr/>
            <p:nvPr/>
          </p:nvSpPr>
          <p:spPr bwMode="auto">
            <a:xfrm>
              <a:off x="4455137" y="3096893"/>
              <a:ext cx="1224136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77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78" name="Elipse 77"/>
            <p:cNvSpPr/>
            <p:nvPr/>
          </p:nvSpPr>
          <p:spPr bwMode="auto">
            <a:xfrm>
              <a:off x="6707568" y="2453541"/>
              <a:ext cx="1224136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14</a:t>
              </a:r>
            </a:p>
          </p:txBody>
        </p:sp>
        <p:sp>
          <p:nvSpPr>
            <p:cNvPr id="79" name="Retângulo 78"/>
            <p:cNvSpPr/>
            <p:nvPr/>
          </p:nvSpPr>
          <p:spPr bwMode="auto">
            <a:xfrm>
              <a:off x="3924811" y="1734804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CORRUPÇÃO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80" name="Retângulo 79"/>
            <p:cNvSpPr/>
            <p:nvPr/>
          </p:nvSpPr>
          <p:spPr bwMode="auto">
            <a:xfrm>
              <a:off x="4878000" y="1725589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>
                  <a:solidFill>
                    <a:schemeClr val="accent1"/>
                  </a:solidFill>
                  <a:latin typeface="+mj-lt"/>
                </a:rPr>
                <a:t>x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  <p:sp>
        <p:nvSpPr>
          <p:cNvPr id="88" name="Retângulo 87"/>
          <p:cNvSpPr/>
          <p:nvPr/>
        </p:nvSpPr>
        <p:spPr bwMode="auto">
          <a:xfrm>
            <a:off x="6016682" y="1734804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DESIGUALDADE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9" name="Retângulo 88"/>
          <p:cNvSpPr/>
          <p:nvPr/>
        </p:nvSpPr>
        <p:spPr bwMode="auto">
          <a:xfrm>
            <a:off x="191344" y="1412776"/>
            <a:ext cx="3888432" cy="475252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tângulo 89"/>
          <p:cNvSpPr/>
          <p:nvPr/>
        </p:nvSpPr>
        <p:spPr bwMode="auto">
          <a:xfrm>
            <a:off x="4171771" y="1403839"/>
            <a:ext cx="3888432" cy="476146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Retângulo 90"/>
          <p:cNvSpPr/>
          <p:nvPr/>
        </p:nvSpPr>
        <p:spPr bwMode="auto">
          <a:xfrm>
            <a:off x="8152937" y="1416989"/>
            <a:ext cx="3888432" cy="474831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2" name="Tabela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92947"/>
              </p:ext>
            </p:extLst>
          </p:nvPr>
        </p:nvGraphicFramePr>
        <p:xfrm>
          <a:off x="8311608" y="4641965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Educação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Violência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4" name="Grupo 93"/>
          <p:cNvGrpSpPr/>
          <p:nvPr/>
        </p:nvGrpSpPr>
        <p:grpSpPr>
          <a:xfrm>
            <a:off x="7965844" y="1702063"/>
            <a:ext cx="3007678" cy="413457"/>
            <a:chOff x="3984678" y="1713234"/>
            <a:chExt cx="3007678" cy="413457"/>
          </a:xfrm>
        </p:grpSpPr>
        <p:sp>
          <p:nvSpPr>
            <p:cNvPr id="97" name="Retângulo 96"/>
            <p:cNvSpPr/>
            <p:nvPr/>
          </p:nvSpPr>
          <p:spPr bwMode="auto">
            <a:xfrm>
              <a:off x="3984678" y="1713234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EDUCAÇÃO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>
              <a:off x="4878000" y="1725589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99" name="Retângulo 98"/>
          <p:cNvSpPr/>
          <p:nvPr/>
        </p:nvSpPr>
        <p:spPr bwMode="auto">
          <a:xfrm>
            <a:off x="9997848" y="1723633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VIOLÊNCIA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grpSp>
        <p:nvGrpSpPr>
          <p:cNvPr id="101" name="Grupo 100"/>
          <p:cNvGrpSpPr/>
          <p:nvPr/>
        </p:nvGrpSpPr>
        <p:grpSpPr>
          <a:xfrm>
            <a:off x="8458709" y="1695675"/>
            <a:ext cx="3432964" cy="2553346"/>
            <a:chOff x="577635" y="1733601"/>
            <a:chExt cx="3432964" cy="2553346"/>
          </a:xfrm>
        </p:grpSpPr>
        <p:sp>
          <p:nvSpPr>
            <p:cNvPr id="102" name="Elipse 101"/>
            <p:cNvSpPr/>
            <p:nvPr/>
          </p:nvSpPr>
          <p:spPr bwMode="auto">
            <a:xfrm>
              <a:off x="2786463" y="3134819"/>
              <a:ext cx="1224136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55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03" name="Elipse 102"/>
            <p:cNvSpPr/>
            <p:nvPr/>
          </p:nvSpPr>
          <p:spPr bwMode="auto">
            <a:xfrm>
              <a:off x="577635" y="2516752"/>
              <a:ext cx="1224136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27</a:t>
              </a:r>
            </a:p>
          </p:txBody>
        </p:sp>
        <p:sp>
          <p:nvSpPr>
            <p:cNvPr id="105" name="Retângulo 104"/>
            <p:cNvSpPr/>
            <p:nvPr/>
          </p:nvSpPr>
          <p:spPr bwMode="auto">
            <a:xfrm>
              <a:off x="1082081" y="1733601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>
                  <a:solidFill>
                    <a:schemeClr val="accent1"/>
                  </a:solidFill>
                  <a:latin typeface="+mj-lt"/>
                </a:rPr>
                <a:t>x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  <p:sp>
        <p:nvSpPr>
          <p:cNvPr id="42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PRINCIPAIS PROBLEMAS DO PAÍS</a:t>
            </a:r>
          </a:p>
        </p:txBody>
      </p:sp>
      <p:sp>
        <p:nvSpPr>
          <p:cNvPr id="43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44" name="Conector reto 43"/>
          <p:cNvCxnSpPr/>
          <p:nvPr/>
        </p:nvCxnSpPr>
        <p:spPr bwMode="auto">
          <a:xfrm>
            <a:off x="-16907" y="766057"/>
            <a:ext cx="70165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732" y="3719603"/>
            <a:ext cx="2305048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82" y="3700346"/>
            <a:ext cx="2482716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3022" y="3711880"/>
            <a:ext cx="2305048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7304"/>
              </p:ext>
            </p:extLst>
          </p:nvPr>
        </p:nvGraphicFramePr>
        <p:xfrm>
          <a:off x="4531567" y="120609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R$ 4.686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642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21095" y="116633"/>
            <a:ext cx="2306871" cy="674136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86374" y="274932"/>
            <a:ext cx="3173322" cy="63544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 anchor="ctr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4"/>
                </a:solidFill>
                <a:cs typeface="Arial Narrow"/>
              </a:rPr>
              <a:t>METODOLOGIA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2784242" y="1395840"/>
            <a:ext cx="71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52%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263352" y="1274623"/>
            <a:ext cx="11593288" cy="467465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ea typeface="Dotum" panose="020B0600000101010101" pitchFamily="34" charset="-127"/>
            </a:endParaRPr>
          </a:p>
        </p:txBody>
      </p:sp>
      <p:sp>
        <p:nvSpPr>
          <p:cNvPr id="59" name="Retângulo 24"/>
          <p:cNvSpPr>
            <a:spLocks noChangeArrowheads="1"/>
          </p:cNvSpPr>
          <p:nvPr/>
        </p:nvSpPr>
        <p:spPr bwMode="auto">
          <a:xfrm>
            <a:off x="335360" y="1432776"/>
            <a:ext cx="11521280" cy="44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Técnica</a:t>
            </a:r>
          </a:p>
          <a:p>
            <a:pPr indent="-423863" algn="just">
              <a:spcBef>
                <a:spcPct val="20000"/>
              </a:spcBef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Pesquisa quantitativa, com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abordagem pessoal dos entrevistados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 pontos de fluxo populacionais. As entrevistas foram realizadas mediante a aplicação de questionário estruturado com cerca de 20 minutos de duração. </a:t>
            </a:r>
          </a:p>
          <a:p>
            <a:pPr indent="-423863" algn="just">
              <a:spcBef>
                <a:spcPct val="20000"/>
              </a:spcBef>
            </a:pPr>
            <a:endParaRPr lang="pt-BR" sz="1600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1600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Universo</a:t>
            </a:r>
          </a:p>
          <a:p>
            <a:pPr indent="-423863" algn="just">
              <a:lnSpc>
                <a:spcPct val="110000"/>
              </a:lnSpc>
              <a:spcBef>
                <a:spcPct val="50000"/>
              </a:spcBef>
            </a:pP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População brasileira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 idade entre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16 anos ou mais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-423863" algn="just">
              <a:lnSpc>
                <a:spcPct val="50000"/>
              </a:lnSpc>
              <a:spcBef>
                <a:spcPct val="50000"/>
              </a:spcBef>
            </a:pPr>
            <a:endParaRPr lang="pt-BR" sz="1600" b="1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1600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Abrangência</a:t>
            </a:r>
          </a:p>
          <a:p>
            <a:pPr marL="0" lvl="1" eaLnBrk="0" hangingPunct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Abrangência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incluindo Regiões Metropolitanas e Cidades do Interior de diferentes portes, em todas as Regiões do Brasil.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 entrevistas foram realizadas em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129 municípios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 pequeno, médio e grande porte.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endParaRPr lang="pt-BR" sz="1600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1600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Coleta de dados</a:t>
            </a:r>
          </a:p>
          <a:p>
            <a:pPr indent="-423863" algn="just">
              <a:spcBef>
                <a:spcPct val="20000"/>
              </a:spcBef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 entrevistas foram realizadas entre os dias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14 de agosto 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 2017.</a:t>
            </a:r>
          </a:p>
          <a:p>
            <a:pPr indent="-423863" algn="just">
              <a:spcBef>
                <a:spcPct val="20000"/>
              </a:spcBef>
            </a:pPr>
            <a:endParaRPr lang="pt-BR" sz="1600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6CF3BC0-DF76-4F25-B05D-E455C2DA64A8}" type="slidenum">
              <a:rPr lang="pt-BR" sz="1200" b="1" smtClean="0">
                <a:latin typeface="+mj-lt"/>
              </a:rPr>
              <a:t>2</a:t>
            </a:fld>
            <a:endParaRPr lang="pt-BR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1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</a:rPr>
              <a:t>P26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</a:rPr>
              <a:t>. Agora eu gostaria que você falasse sobre os principais problemas do país hoje. Entre (CITE CADA ITEM), qual é, na sua opinião, o problema mais grave do Brasil hoje?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(Base: )</a:t>
            </a:r>
            <a:endParaRPr lang="pt-BR" sz="800" dirty="0">
              <a:solidFill>
                <a:prstClr val="black"/>
              </a:solidFill>
              <a:latin typeface="Franklin Gothic Book" panose="020B0503020102020204"/>
              <a:cs typeface="Arial Narrow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70676"/>
              </p:ext>
            </p:extLst>
          </p:nvPr>
        </p:nvGraphicFramePr>
        <p:xfrm>
          <a:off x="267206" y="4653136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Saúde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Educação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Retângulo 56"/>
          <p:cNvSpPr/>
          <p:nvPr/>
        </p:nvSpPr>
        <p:spPr bwMode="auto">
          <a:xfrm>
            <a:off x="2167602" y="1732302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rPr>
              <a:t>EDUCAÇÃO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1204" y="1723633"/>
            <a:ext cx="3042113" cy="412273"/>
            <a:chOff x="21204" y="1723633"/>
            <a:chExt cx="3042113" cy="412273"/>
          </a:xfrm>
        </p:grpSpPr>
        <p:sp>
          <p:nvSpPr>
            <p:cNvPr id="4" name="Retângulo 3"/>
            <p:cNvSpPr/>
            <p:nvPr/>
          </p:nvSpPr>
          <p:spPr bwMode="auto">
            <a:xfrm>
              <a:off x="21204" y="1734804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SAÚDE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58" name="Retângulo 57"/>
            <p:cNvSpPr/>
            <p:nvPr/>
          </p:nvSpPr>
          <p:spPr bwMode="auto">
            <a:xfrm>
              <a:off x="948961" y="1723633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>
                  <a:solidFill>
                    <a:schemeClr val="accent1"/>
                  </a:solidFill>
                  <a:latin typeface="+mj-lt"/>
                </a:rPr>
                <a:t>x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74" name="Tabe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32038"/>
              </p:ext>
            </p:extLst>
          </p:nvPr>
        </p:nvGraphicFramePr>
        <p:xfrm>
          <a:off x="4330442" y="4653136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Educação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Desemprego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Retângulo 78"/>
          <p:cNvSpPr/>
          <p:nvPr/>
        </p:nvSpPr>
        <p:spPr bwMode="auto">
          <a:xfrm>
            <a:off x="4030406" y="1734804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EDUCAÇÃO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0" name="Retângulo 79"/>
          <p:cNvSpPr/>
          <p:nvPr/>
        </p:nvSpPr>
        <p:spPr bwMode="auto">
          <a:xfrm>
            <a:off x="4932402" y="1702063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1"/>
                </a:solidFill>
                <a:latin typeface="+mj-lt"/>
              </a:rPr>
              <a:t>x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8" name="Retângulo 87"/>
          <p:cNvSpPr/>
          <p:nvPr/>
        </p:nvSpPr>
        <p:spPr bwMode="auto">
          <a:xfrm>
            <a:off x="6016682" y="1734804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DESEMPREGO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9" name="Retângulo 88"/>
          <p:cNvSpPr/>
          <p:nvPr/>
        </p:nvSpPr>
        <p:spPr bwMode="auto">
          <a:xfrm>
            <a:off x="191344" y="1412776"/>
            <a:ext cx="3888432" cy="475252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tângulo 89"/>
          <p:cNvSpPr/>
          <p:nvPr/>
        </p:nvSpPr>
        <p:spPr bwMode="auto">
          <a:xfrm>
            <a:off x="4171771" y="1403839"/>
            <a:ext cx="3888432" cy="476146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Retângulo 90"/>
          <p:cNvSpPr/>
          <p:nvPr/>
        </p:nvSpPr>
        <p:spPr bwMode="auto">
          <a:xfrm>
            <a:off x="8152937" y="1416989"/>
            <a:ext cx="3888432" cy="474831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2" name="Tabela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88248"/>
              </p:ext>
            </p:extLst>
          </p:nvPr>
        </p:nvGraphicFramePr>
        <p:xfrm>
          <a:off x="8311608" y="4641965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Violência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Saúde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4" name="Grupo 93"/>
          <p:cNvGrpSpPr/>
          <p:nvPr/>
        </p:nvGrpSpPr>
        <p:grpSpPr>
          <a:xfrm>
            <a:off x="7965844" y="1702063"/>
            <a:ext cx="3007678" cy="413457"/>
            <a:chOff x="3984678" y="1713234"/>
            <a:chExt cx="3007678" cy="413457"/>
          </a:xfrm>
        </p:grpSpPr>
        <p:sp>
          <p:nvSpPr>
            <p:cNvPr id="97" name="Retângulo 96"/>
            <p:cNvSpPr/>
            <p:nvPr/>
          </p:nvSpPr>
          <p:spPr bwMode="auto">
            <a:xfrm>
              <a:off x="3984678" y="1713234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VIOLÊNCIA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>
              <a:off x="4878000" y="1725589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99" name="Retângulo 98"/>
          <p:cNvSpPr/>
          <p:nvPr/>
        </p:nvSpPr>
        <p:spPr bwMode="auto">
          <a:xfrm>
            <a:off x="9997848" y="1723633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SAÚDE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105" name="Retângulo 104"/>
          <p:cNvSpPr/>
          <p:nvPr/>
        </p:nvSpPr>
        <p:spPr bwMode="auto">
          <a:xfrm>
            <a:off x="9039975" y="1693995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1"/>
                </a:solidFill>
                <a:latin typeface="+mj-lt"/>
              </a:rPr>
              <a:t>x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6" name="Elipse 35"/>
          <p:cNvSpPr/>
          <p:nvPr/>
        </p:nvSpPr>
        <p:spPr bwMode="auto">
          <a:xfrm>
            <a:off x="529880" y="3126147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53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2690022" y="2505598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23</a:t>
            </a:r>
          </a:p>
        </p:txBody>
      </p:sp>
      <p:sp>
        <p:nvSpPr>
          <p:cNvPr id="39" name="Elipse 38"/>
          <p:cNvSpPr/>
          <p:nvPr/>
        </p:nvSpPr>
        <p:spPr bwMode="auto">
          <a:xfrm>
            <a:off x="6745919" y="3126147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50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0" name="Elipse 39"/>
          <p:cNvSpPr/>
          <p:nvPr/>
        </p:nvSpPr>
        <p:spPr bwMode="auto">
          <a:xfrm>
            <a:off x="4497251" y="2496216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32</a:t>
            </a:r>
          </a:p>
        </p:txBody>
      </p:sp>
      <p:sp>
        <p:nvSpPr>
          <p:cNvPr id="43" name="Elipse 42"/>
          <p:cNvSpPr/>
          <p:nvPr/>
        </p:nvSpPr>
        <p:spPr bwMode="auto">
          <a:xfrm>
            <a:off x="8427907" y="2924944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44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Elipse 43"/>
          <p:cNvSpPr/>
          <p:nvPr/>
        </p:nvSpPr>
        <p:spPr bwMode="auto">
          <a:xfrm>
            <a:off x="10637609" y="2348880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34</a:t>
            </a:r>
          </a:p>
        </p:txBody>
      </p:sp>
      <p:sp>
        <p:nvSpPr>
          <p:cNvPr id="4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PRINCIPAIS PROBLEMAS DO PAÍS</a:t>
            </a:r>
          </a:p>
        </p:txBody>
      </p:sp>
      <p:sp>
        <p:nvSpPr>
          <p:cNvPr id="5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51" name="Conector reto 50"/>
          <p:cNvCxnSpPr/>
          <p:nvPr/>
        </p:nvCxnSpPr>
        <p:spPr bwMode="auto">
          <a:xfrm>
            <a:off x="-16907" y="766057"/>
            <a:ext cx="70636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09" y="3702211"/>
            <a:ext cx="2482716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0041" y="3702211"/>
            <a:ext cx="2305048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46601"/>
              </p:ext>
            </p:extLst>
          </p:nvPr>
        </p:nvGraphicFramePr>
        <p:xfrm>
          <a:off x="4531567" y="1159046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20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022" y="3603839"/>
            <a:ext cx="2482716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PRINCIPAIS PROBLEMAS DO PAÍS</a:t>
            </a:r>
          </a:p>
        </p:txBody>
      </p:sp>
      <p:sp>
        <p:nvSpPr>
          <p:cNvPr id="18" name="Subtitle 12"/>
          <p:cNvSpPr txBox="1">
            <a:spLocks/>
          </p:cNvSpPr>
          <p:nvPr/>
        </p:nvSpPr>
        <p:spPr>
          <a:xfrm>
            <a:off x="254450" y="620920"/>
            <a:ext cx="3056295" cy="505718"/>
          </a:xfrm>
          <a:prstGeom prst="rect">
            <a:avLst/>
          </a:prstGeom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t-BR" sz="1400" kern="0" dirty="0">
              <a:solidFill>
                <a:schemeClr val="accent4"/>
              </a:solidFill>
              <a:latin typeface="+mj-lt"/>
              <a:cs typeface="Arial Narrow"/>
            </a:endParaRP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b="1" dirty="0">
                <a:solidFill>
                  <a:prstClr val="black"/>
                </a:solidFill>
                <a:latin typeface="Franklin Gothic Book" panose="020B0503020102020204"/>
              </a:rPr>
              <a:t>P26</a:t>
            </a: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</a:rPr>
              <a:t>. Agora eu gostaria que você falasse sobre os principais problemas do país hoje. Entre (CITE CADA ITEM), qual é, na sua opinião, o problema mais grave do Brasil hoje?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prstClr val="black"/>
                </a:solidFill>
                <a:latin typeface="Franklin Gothic Book" panose="020B0503020102020204"/>
                <a:ea typeface="Times New Roman"/>
              </a:rPr>
              <a:t>(Base: Total da amostra )</a:t>
            </a:r>
            <a:endParaRPr lang="pt-BR" sz="800" dirty="0">
              <a:solidFill>
                <a:prstClr val="black"/>
              </a:solidFill>
              <a:latin typeface="Franklin Gothic Book" panose="020B0503020102020204"/>
              <a:cs typeface="Arial Narrow"/>
            </a:endParaRPr>
          </a:p>
        </p:txBody>
      </p:sp>
      <p:sp>
        <p:nvSpPr>
          <p:cNvPr id="23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65673"/>
              </p:ext>
            </p:extLst>
          </p:nvPr>
        </p:nvGraphicFramePr>
        <p:xfrm>
          <a:off x="267206" y="4653136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Violência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Desemprego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Retângulo 56"/>
          <p:cNvSpPr/>
          <p:nvPr/>
        </p:nvSpPr>
        <p:spPr bwMode="auto">
          <a:xfrm>
            <a:off x="2167602" y="1732302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rPr>
              <a:t>VIOLÊNCIA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4770" y="1714418"/>
            <a:ext cx="3260414" cy="421665"/>
            <a:chOff x="84770" y="1714418"/>
            <a:chExt cx="3260414" cy="421665"/>
          </a:xfrm>
        </p:grpSpPr>
        <p:sp>
          <p:nvSpPr>
            <p:cNvPr id="4" name="Retângulo 3"/>
            <p:cNvSpPr/>
            <p:nvPr/>
          </p:nvSpPr>
          <p:spPr bwMode="auto">
            <a:xfrm>
              <a:off x="84770" y="1734981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DESEMPREGO</a:t>
              </a:r>
              <a:endParaRPr kumimoji="0" lang="pt-BR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58" name="Retângulo 57"/>
            <p:cNvSpPr/>
            <p:nvPr/>
          </p:nvSpPr>
          <p:spPr bwMode="auto">
            <a:xfrm>
              <a:off x="1230828" y="1714418"/>
              <a:ext cx="2114356" cy="4011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>
                  <a:solidFill>
                    <a:schemeClr val="accent1"/>
                  </a:solidFill>
                  <a:latin typeface="+mj-lt"/>
                </a:rPr>
                <a:t>x</a:t>
              </a:r>
              <a:endParaRPr kumimoji="0" lang="pt-B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74" name="Tabe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9693"/>
              </p:ext>
            </p:extLst>
          </p:nvPr>
        </p:nvGraphicFramePr>
        <p:xfrm>
          <a:off x="4330442" y="4653136"/>
          <a:ext cx="357109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Educação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Desemprego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Os 2 são graves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Não sabe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Retângulo 78"/>
          <p:cNvSpPr/>
          <p:nvPr/>
        </p:nvSpPr>
        <p:spPr bwMode="auto">
          <a:xfrm>
            <a:off x="4030406" y="1734804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SAÚDE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0" name="Retângulo 79"/>
          <p:cNvSpPr/>
          <p:nvPr/>
        </p:nvSpPr>
        <p:spPr bwMode="auto">
          <a:xfrm>
            <a:off x="4932402" y="1702063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1"/>
                </a:solidFill>
                <a:latin typeface="+mj-lt"/>
              </a:rPr>
              <a:t>x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8" name="Retângulo 87"/>
          <p:cNvSpPr/>
          <p:nvPr/>
        </p:nvSpPr>
        <p:spPr bwMode="auto">
          <a:xfrm>
            <a:off x="6016682" y="1734804"/>
            <a:ext cx="211435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DESEMPREGO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9" name="Retângulo 88"/>
          <p:cNvSpPr/>
          <p:nvPr/>
        </p:nvSpPr>
        <p:spPr bwMode="auto">
          <a:xfrm>
            <a:off x="191344" y="1412776"/>
            <a:ext cx="3888432" cy="475252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tângulo 89"/>
          <p:cNvSpPr/>
          <p:nvPr/>
        </p:nvSpPr>
        <p:spPr bwMode="auto">
          <a:xfrm>
            <a:off x="4171771" y="1403839"/>
            <a:ext cx="3888432" cy="476146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62" y="3710662"/>
            <a:ext cx="2482716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Elipse 33"/>
          <p:cNvSpPr/>
          <p:nvPr/>
        </p:nvSpPr>
        <p:spPr bwMode="auto">
          <a:xfrm>
            <a:off x="2855640" y="3187976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46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1" name="Elipse 40"/>
          <p:cNvSpPr/>
          <p:nvPr/>
        </p:nvSpPr>
        <p:spPr bwMode="auto">
          <a:xfrm>
            <a:off x="529880" y="2492879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31</a:t>
            </a:r>
          </a:p>
        </p:txBody>
      </p: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602" y="3710663"/>
            <a:ext cx="2305048" cy="9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Elipse 45"/>
          <p:cNvSpPr/>
          <p:nvPr/>
        </p:nvSpPr>
        <p:spPr bwMode="auto">
          <a:xfrm>
            <a:off x="4345838" y="3212976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41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7" name="Elipse 46"/>
          <p:cNvSpPr/>
          <p:nvPr/>
        </p:nvSpPr>
        <p:spPr bwMode="auto">
          <a:xfrm>
            <a:off x="6725819" y="2522058"/>
            <a:ext cx="12241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35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-16907" y="766057"/>
            <a:ext cx="697700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09341"/>
              </p:ext>
            </p:extLst>
          </p:nvPr>
        </p:nvGraphicFramePr>
        <p:xfrm>
          <a:off x="4531567" y="1126638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R$ 4686,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11006142" y="6525344"/>
            <a:ext cx="36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67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19" y="-35023"/>
            <a:ext cx="5669925" cy="492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riângulo retângulo 15"/>
          <p:cNvSpPr/>
          <p:nvPr/>
        </p:nvSpPr>
        <p:spPr bwMode="auto">
          <a:xfrm flipH="1">
            <a:off x="322624" y="5589240"/>
            <a:ext cx="10945216" cy="903502"/>
          </a:xfrm>
          <a:prstGeom prst="rtTriangle">
            <a:avLst/>
          </a:prstGeom>
          <a:solidFill>
            <a:schemeClr val="accent1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>
                <a:latin typeface="+mn-lt"/>
              </a:rPr>
              <a:t>P.27</a:t>
            </a:r>
            <a:r>
              <a:rPr lang="pt-BR" sz="800" dirty="0">
                <a:latin typeface="+mn-lt"/>
              </a:rPr>
              <a:t> Na sua opinião, de modo geral, as medidas que estão sendo tomadas neste momento pelo governo federal irão aumentar, diminuir ou não irão alterar a distância entre os mais ricos e os mais pobres no Brasil?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sp>
        <p:nvSpPr>
          <p:cNvPr id="23" name="Subtitle 12"/>
          <p:cNvSpPr txBox="1">
            <a:spLocks/>
          </p:cNvSpPr>
          <p:nvPr/>
        </p:nvSpPr>
        <p:spPr>
          <a:xfrm>
            <a:off x="240367" y="842368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907888849"/>
              </p:ext>
            </p:extLst>
          </p:nvPr>
        </p:nvGraphicFramePr>
        <p:xfrm>
          <a:off x="395793" y="2708920"/>
          <a:ext cx="1110080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Conector reto 14"/>
          <p:cNvCxnSpPr/>
          <p:nvPr/>
        </p:nvCxnSpPr>
        <p:spPr bwMode="auto">
          <a:xfrm>
            <a:off x="0" y="766057"/>
            <a:ext cx="7392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tângulo 25"/>
          <p:cNvSpPr/>
          <p:nvPr/>
        </p:nvSpPr>
        <p:spPr>
          <a:xfrm>
            <a:off x="-391159" y="1222063"/>
            <a:ext cx="1140624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42% acreditam que medidas tomadas pelo atual </a:t>
            </a:r>
          </a:p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governo irão </a:t>
            </a:r>
            <a:r>
              <a:rPr lang="pt-BR" sz="3200" b="1" dirty="0">
                <a:solidFill>
                  <a:schemeClr val="accent2"/>
                </a:solidFill>
                <a:latin typeface="+mj-lt"/>
                <a:cs typeface="Arial Narrow"/>
              </a:rPr>
              <a:t>aumentar a desigualdade no Brasil</a:t>
            </a: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91344" y="4861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AVALIAÇÃO DE MEDIDAS DO GOVERNO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09387"/>
              </p:ext>
            </p:extLst>
          </p:nvPr>
        </p:nvGraphicFramePr>
        <p:xfrm>
          <a:off x="8040216" y="594928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0550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1220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+mn-lt"/>
              </a:rPr>
              <a:t>P28. Na sua opinião, quais as principais causas da desigualdade de renda no Brasil? Mais alguma?</a:t>
            </a:r>
          </a:p>
          <a:p>
            <a:r>
              <a:rPr lang="pt-BR" sz="800" dirty="0"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33677" y="1283438"/>
            <a:ext cx="25481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2"/>
                </a:solidFill>
                <a:latin typeface="+mj-lt"/>
                <a:cs typeface="Arial Narrow"/>
              </a:rPr>
              <a:t>Falta</a:t>
            </a:r>
            <a:r>
              <a:rPr lang="pt-BR" sz="3200" dirty="0">
                <a:solidFill>
                  <a:schemeClr val="accent2"/>
                </a:solidFill>
                <a:latin typeface="+mj-lt"/>
                <a:cs typeface="Arial Narrow"/>
              </a:rPr>
              <a:t> de emprego, de educação e governantes corruptos </a:t>
            </a: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são causas mais apontadas para </a:t>
            </a:r>
            <a:r>
              <a:rPr lang="pt-BR" sz="3200" b="1" dirty="0">
                <a:solidFill>
                  <a:schemeClr val="accent2"/>
                </a:solidFill>
                <a:latin typeface="+mj-lt"/>
                <a:cs typeface="Arial Narrow"/>
              </a:rPr>
              <a:t>desigualdade no Brasil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39144"/>
              </p:ext>
            </p:extLst>
          </p:nvPr>
        </p:nvGraphicFramePr>
        <p:xfrm>
          <a:off x="2999656" y="1010492"/>
          <a:ext cx="8712974" cy="53653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311"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CARÊNCIA DE RECURSOS/ SERVIÇOS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Falta de emprego/ desemprego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Educação/ falta educação/ acesso/ investimento à educação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39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33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Falta de oportunidade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Saúde/ falta de saúde/ investimento na saúde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Pobreza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Violência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Falta capacitação profissional para o mercado de trabalho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Outras ref. carência de recursos/ serviços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AÇÃO DO GOVERNO/ CLASSE POLÍTICA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Corrupção (sem especificar)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15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25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Políticos/ governo/ que roubam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Cobrança/ imposto/ aumento de impostos/ carga tributária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Política/ governo/ políticas públicas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Má administração do governo/ má gestão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Outras ref. ação do governo/ classe política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216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accent4"/>
                          </a:solidFill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15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DISCRIMINAÇÃO SOCIOECONÔMICA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DISCRIMINAÇÃO RACIAL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DICRIMINAÇÃO SEXUAL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ATITUDES PESSOAIS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ROUBO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BAIXO SALÁRIO/ SALÁRIO-MÍNIMO/ TETO SALARIAL BAIXO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OUTROS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00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NÃO SABE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5" name="Title 11"/>
          <p:cNvSpPr txBox="1">
            <a:spLocks/>
          </p:cNvSpPr>
          <p:nvPr/>
        </p:nvSpPr>
        <p:spPr>
          <a:xfrm>
            <a:off x="191344" y="0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RAZÕES DA DESIGULDADE</a:t>
            </a:r>
          </a:p>
        </p:txBody>
      </p:sp>
      <p:sp>
        <p:nvSpPr>
          <p:cNvPr id="16" name="Subtitle 12"/>
          <p:cNvSpPr txBox="1">
            <a:spLocks/>
          </p:cNvSpPr>
          <p:nvPr/>
        </p:nvSpPr>
        <p:spPr>
          <a:xfrm>
            <a:off x="299633" y="766057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Espontânea e múltipla, em %</a:t>
            </a: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0" y="766057"/>
            <a:ext cx="7392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51167"/>
              </p:ext>
            </p:extLst>
          </p:nvPr>
        </p:nvGraphicFramePr>
        <p:xfrm>
          <a:off x="7248130" y="1030287"/>
          <a:ext cx="4464492" cy="467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1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9155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003925533"/>
              </p:ext>
            </p:extLst>
          </p:nvPr>
        </p:nvGraphicFramePr>
        <p:xfrm>
          <a:off x="479376" y="1853726"/>
          <a:ext cx="5261727" cy="431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867263064"/>
              </p:ext>
            </p:extLst>
          </p:nvPr>
        </p:nvGraphicFramePr>
        <p:xfrm>
          <a:off x="6133626" y="1832612"/>
          <a:ext cx="5218958" cy="433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24"/>
          <p:cNvSpPr/>
          <p:nvPr/>
        </p:nvSpPr>
        <p:spPr bwMode="auto">
          <a:xfrm>
            <a:off x="479376" y="1340768"/>
            <a:ext cx="5328592" cy="4824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6096000" y="1340768"/>
            <a:ext cx="5328592" cy="4824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911424" y="1412776"/>
            <a:ext cx="4248472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chemeClr val="accent2"/>
                </a:solidFill>
                <a:latin typeface="+mj-lt"/>
              </a:rPr>
              <a:t>FALTA DE ACESSO À EDUCAÇÃO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6133626" y="1421590"/>
            <a:ext cx="5290966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chemeClr val="accent2"/>
                </a:solidFill>
                <a:latin typeface="+mj-lt"/>
              </a:rPr>
              <a:t>FALTA DE VAGAS NO MERCADO DE TRABALHO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989" y="4725144"/>
            <a:ext cx="14368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1322" y="4725144"/>
            <a:ext cx="14368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27848" y="518361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4,2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344472" y="518361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4,3</a:t>
            </a:r>
          </a:p>
        </p:txBody>
      </p:sp>
      <p:sp>
        <p:nvSpPr>
          <p:cNvPr id="40" name="Subtitle 12"/>
          <p:cNvSpPr txBox="1">
            <a:spLocks/>
          </p:cNvSpPr>
          <p:nvPr/>
        </p:nvSpPr>
        <p:spPr>
          <a:xfrm>
            <a:off x="59182" y="6525255"/>
            <a:ext cx="11220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+mn-lt"/>
                <a:ea typeface="Times New Roman"/>
              </a:rPr>
              <a:t>P.29  </a:t>
            </a:r>
            <a:r>
              <a:rPr lang="pt-BR" sz="800" dirty="0">
                <a:solidFill>
                  <a:srgbClr val="000000"/>
                </a:solidFill>
                <a:latin typeface="+mn-lt"/>
                <a:ea typeface="Times New Roman"/>
              </a:rPr>
              <a:t>Considerando uma escala de 1 a 5, onde 1 significa não contribui e 5 contribui muito, quanto, de 1 a 5, a/o (CITE CADA ITEM) contribui para a desigualdade de renda no Brasil:</a:t>
            </a:r>
          </a:p>
          <a:p>
            <a:pPr>
              <a:spcAft>
                <a:spcPts val="0"/>
              </a:spcAft>
            </a:pPr>
            <a:r>
              <a:rPr lang="pt-BR" sz="800" dirty="0">
                <a:solidFill>
                  <a:srgbClr val="000000"/>
                </a:solidFill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sp>
        <p:nvSpPr>
          <p:cNvPr id="32" name="Title 11"/>
          <p:cNvSpPr txBox="1">
            <a:spLocks/>
          </p:cNvSpPr>
          <p:nvPr/>
        </p:nvSpPr>
        <p:spPr>
          <a:xfrm>
            <a:off x="191344" y="0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RAZÕES DA DESIGUALDADE</a:t>
            </a:r>
          </a:p>
        </p:txBody>
      </p:sp>
      <p:sp>
        <p:nvSpPr>
          <p:cNvPr id="33" name="Subtitle 12"/>
          <p:cNvSpPr txBox="1">
            <a:spLocks/>
          </p:cNvSpPr>
          <p:nvPr/>
        </p:nvSpPr>
        <p:spPr>
          <a:xfrm>
            <a:off x="299633" y="766057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4" name="Conector reto 33"/>
          <p:cNvCxnSpPr/>
          <p:nvPr/>
        </p:nvCxnSpPr>
        <p:spPr bwMode="auto">
          <a:xfrm>
            <a:off x="0" y="766057"/>
            <a:ext cx="66123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30594"/>
              </p:ext>
            </p:extLst>
          </p:nvPr>
        </p:nvGraphicFramePr>
        <p:xfrm>
          <a:off x="4313989" y="932005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1006142" y="6525344"/>
            <a:ext cx="359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701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3295012697"/>
              </p:ext>
            </p:extLst>
          </p:nvPr>
        </p:nvGraphicFramePr>
        <p:xfrm>
          <a:off x="479376" y="1853726"/>
          <a:ext cx="5112568" cy="431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883577044"/>
              </p:ext>
            </p:extLst>
          </p:nvPr>
        </p:nvGraphicFramePr>
        <p:xfrm>
          <a:off x="6240016" y="1832612"/>
          <a:ext cx="5112568" cy="433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24"/>
          <p:cNvSpPr/>
          <p:nvPr/>
        </p:nvSpPr>
        <p:spPr bwMode="auto">
          <a:xfrm>
            <a:off x="479376" y="1340768"/>
            <a:ext cx="5328592" cy="4824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6096000" y="1340768"/>
            <a:ext cx="5328592" cy="4824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911424" y="1412776"/>
            <a:ext cx="4248472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chemeClr val="accent2"/>
                </a:solidFill>
                <a:latin typeface="+mj-lt"/>
              </a:rPr>
              <a:t>CORRUPÇÃO</a:t>
            </a: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5961196" y="1421590"/>
            <a:ext cx="5578998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chemeClr val="accent2"/>
                </a:solidFill>
                <a:latin typeface="+mj-lt"/>
              </a:rPr>
              <a:t>INSTITUIÇÕES POLÍTICAS QUE NÃO FUNCIONAM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989" y="4725144"/>
            <a:ext cx="14368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727848" y="518361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4,5</a:t>
            </a:r>
          </a:p>
        </p:txBody>
      </p:sp>
      <p:sp>
        <p:nvSpPr>
          <p:cNvPr id="14" name="Subtitle 12"/>
          <p:cNvSpPr txBox="1">
            <a:spLocks/>
          </p:cNvSpPr>
          <p:nvPr/>
        </p:nvSpPr>
        <p:spPr>
          <a:xfrm>
            <a:off x="59182" y="6525255"/>
            <a:ext cx="11220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+mn-lt"/>
                <a:ea typeface="Times New Roman"/>
              </a:rPr>
              <a:t>P.29  </a:t>
            </a:r>
            <a:r>
              <a:rPr lang="pt-BR" sz="800" dirty="0">
                <a:solidFill>
                  <a:srgbClr val="000000"/>
                </a:solidFill>
                <a:latin typeface="+mn-lt"/>
                <a:ea typeface="Times New Roman"/>
              </a:rPr>
              <a:t>Considerando uma escala de 1 a 5, onde 1 significa não contribui e 5 contribui muito, quanto, de 1 a 5, a/o (CITE CADA ITEM) contribui para a desigualdade de renda no Brasil:</a:t>
            </a:r>
          </a:p>
          <a:p>
            <a:pPr>
              <a:spcAft>
                <a:spcPts val="0"/>
              </a:spcAft>
            </a:pPr>
            <a:r>
              <a:rPr lang="pt-BR" sz="800" dirty="0">
                <a:solidFill>
                  <a:srgbClr val="000000"/>
                </a:solidFill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sp>
        <p:nvSpPr>
          <p:cNvPr id="28" name="Title 11"/>
          <p:cNvSpPr txBox="1">
            <a:spLocks/>
          </p:cNvSpPr>
          <p:nvPr/>
        </p:nvSpPr>
        <p:spPr>
          <a:xfrm>
            <a:off x="191344" y="0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RAZÕES DA DESIGUALDADE</a:t>
            </a:r>
          </a:p>
        </p:txBody>
      </p:sp>
      <p:sp>
        <p:nvSpPr>
          <p:cNvPr id="31" name="Subtitle 12"/>
          <p:cNvSpPr txBox="1">
            <a:spLocks/>
          </p:cNvSpPr>
          <p:nvPr/>
        </p:nvSpPr>
        <p:spPr>
          <a:xfrm>
            <a:off x="299633" y="766057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0" y="766057"/>
            <a:ext cx="66123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00060"/>
              </p:ext>
            </p:extLst>
          </p:nvPr>
        </p:nvGraphicFramePr>
        <p:xfrm>
          <a:off x="4313989" y="932005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057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1"/>
          <p:cNvSpPr txBox="1">
            <a:spLocks/>
          </p:cNvSpPr>
          <p:nvPr/>
        </p:nvSpPr>
        <p:spPr>
          <a:xfrm>
            <a:off x="191344" y="0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RAZÕES DA DESIGUALDADE</a:t>
            </a:r>
          </a:p>
        </p:txBody>
      </p:sp>
      <p:sp>
        <p:nvSpPr>
          <p:cNvPr id="18" name="Subtitle 12"/>
          <p:cNvSpPr txBox="1">
            <a:spLocks/>
          </p:cNvSpPr>
          <p:nvPr/>
        </p:nvSpPr>
        <p:spPr>
          <a:xfrm>
            <a:off x="254450" y="620920"/>
            <a:ext cx="3056295" cy="505718"/>
          </a:xfrm>
          <a:prstGeom prst="rect">
            <a:avLst/>
          </a:prstGeom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t-BR" sz="1400" kern="0" dirty="0">
              <a:solidFill>
                <a:schemeClr val="accent4"/>
              </a:solidFill>
              <a:latin typeface="+mj-lt"/>
              <a:cs typeface="Arial Narrow"/>
            </a:endParaRPr>
          </a:p>
        </p:txBody>
      </p:sp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306678453"/>
              </p:ext>
            </p:extLst>
          </p:nvPr>
        </p:nvGraphicFramePr>
        <p:xfrm>
          <a:off x="479376" y="1853726"/>
          <a:ext cx="5112568" cy="431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Subtitle 12"/>
          <p:cNvSpPr txBox="1">
            <a:spLocks/>
          </p:cNvSpPr>
          <p:nvPr/>
        </p:nvSpPr>
        <p:spPr>
          <a:xfrm>
            <a:off x="299633" y="766057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82637231"/>
              </p:ext>
            </p:extLst>
          </p:nvPr>
        </p:nvGraphicFramePr>
        <p:xfrm>
          <a:off x="6240016" y="1832612"/>
          <a:ext cx="5112568" cy="433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24"/>
          <p:cNvSpPr/>
          <p:nvPr/>
        </p:nvSpPr>
        <p:spPr bwMode="auto">
          <a:xfrm>
            <a:off x="479376" y="1340768"/>
            <a:ext cx="5328592" cy="4824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6096000" y="1340768"/>
            <a:ext cx="5328592" cy="4824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551383" y="1393755"/>
            <a:ext cx="5189719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pt-BR" sz="1600" b="1" dirty="0">
                <a:latin typeface="+mj-lt"/>
              </a:rPr>
              <a:t> </a:t>
            </a:r>
            <a:r>
              <a:rPr lang="pt-BR" sz="1600" b="1" dirty="0">
                <a:solidFill>
                  <a:schemeClr val="accent2"/>
                </a:solidFill>
                <a:latin typeface="+mj-lt"/>
              </a:rPr>
              <a:t>FALTA DE ESFORÇO DE ALGUNS 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chemeClr val="accent2"/>
                </a:solidFill>
                <a:latin typeface="+mj-lt"/>
              </a:rPr>
              <a:t>O ESFORÇO MAIOR DE OUTROS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5961196" y="1421590"/>
            <a:ext cx="5578998" cy="401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chemeClr val="accent2"/>
                </a:solidFill>
                <a:latin typeface="+mj-lt"/>
              </a:rPr>
              <a:t>FALTA DE ACESSO À SAUDE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989" y="4725144"/>
            <a:ext cx="14368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727848" y="518361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4,0</a:t>
            </a:r>
          </a:p>
        </p:txBody>
      </p:sp>
      <p:sp>
        <p:nvSpPr>
          <p:cNvPr id="15" name="Subtitle 12"/>
          <p:cNvSpPr txBox="1">
            <a:spLocks/>
          </p:cNvSpPr>
          <p:nvPr/>
        </p:nvSpPr>
        <p:spPr>
          <a:xfrm>
            <a:off x="59182" y="6525255"/>
            <a:ext cx="11220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+mn-lt"/>
                <a:ea typeface="Times New Roman"/>
              </a:rPr>
              <a:t>P.29  </a:t>
            </a:r>
            <a:r>
              <a:rPr lang="pt-BR" sz="800" dirty="0">
                <a:solidFill>
                  <a:srgbClr val="000000"/>
                </a:solidFill>
                <a:latin typeface="+mn-lt"/>
                <a:ea typeface="Times New Roman"/>
              </a:rPr>
              <a:t>Considerando uma escala de 1 a 5, onde 1 significa não contribui e 5 contribui muito, quanto, de 1 a 5, a/o (CITE CADA ITEM) contribui para a desigualdade de renda no Brasil:</a:t>
            </a:r>
          </a:p>
          <a:p>
            <a:pPr>
              <a:spcAft>
                <a:spcPts val="0"/>
              </a:spcAft>
            </a:pPr>
            <a:r>
              <a:rPr lang="pt-BR" sz="800" dirty="0">
                <a:solidFill>
                  <a:srgbClr val="000000"/>
                </a:solidFill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0" y="766057"/>
            <a:ext cx="66123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00060"/>
              </p:ext>
            </p:extLst>
          </p:nvPr>
        </p:nvGraphicFramePr>
        <p:xfrm>
          <a:off x="4313989" y="932005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6616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ângulo retângulo 15"/>
          <p:cNvSpPr/>
          <p:nvPr/>
        </p:nvSpPr>
        <p:spPr bwMode="auto">
          <a:xfrm>
            <a:off x="342104" y="5589240"/>
            <a:ext cx="11370520" cy="903502"/>
          </a:xfrm>
          <a:prstGeom prst="rtTriangle">
            <a:avLst/>
          </a:prstGeom>
          <a:solidFill>
            <a:schemeClr val="accent1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91344" y="56307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SAÍDAS PARA DESIGUALDADE</a:t>
            </a:r>
          </a:p>
        </p:txBody>
      </p:sp>
      <p:sp>
        <p:nvSpPr>
          <p:cNvPr id="18" name="Subtitle 12"/>
          <p:cNvSpPr txBox="1">
            <a:spLocks/>
          </p:cNvSpPr>
          <p:nvPr/>
        </p:nvSpPr>
        <p:spPr>
          <a:xfrm>
            <a:off x="254450" y="620920"/>
            <a:ext cx="3056295" cy="505718"/>
          </a:xfrm>
          <a:prstGeom prst="rect">
            <a:avLst/>
          </a:prstGeom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t-BR" sz="1400" kern="0" dirty="0">
              <a:solidFill>
                <a:schemeClr val="accent4"/>
              </a:solidFill>
              <a:latin typeface="+mj-lt"/>
              <a:cs typeface="Arial Narrow"/>
            </a:endParaRPr>
          </a:p>
        </p:txBody>
      </p:sp>
      <p:sp>
        <p:nvSpPr>
          <p:cNvPr id="23" name="Subtitle 12"/>
          <p:cNvSpPr txBox="1">
            <a:spLocks/>
          </p:cNvSpPr>
          <p:nvPr/>
        </p:nvSpPr>
        <p:spPr>
          <a:xfrm>
            <a:off x="243007" y="766057"/>
            <a:ext cx="5472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9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707560226"/>
              </p:ext>
            </p:extLst>
          </p:nvPr>
        </p:nvGraphicFramePr>
        <p:xfrm>
          <a:off x="191344" y="2418594"/>
          <a:ext cx="1184590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tângulo 24"/>
          <p:cNvSpPr/>
          <p:nvPr/>
        </p:nvSpPr>
        <p:spPr>
          <a:xfrm>
            <a:off x="191344" y="1126638"/>
            <a:ext cx="1076707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Emprego e educação pública são soluções mais </a:t>
            </a:r>
          </a:p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 Narrow"/>
              </a:rPr>
              <a:t>indicadas para </a:t>
            </a:r>
            <a:r>
              <a:rPr lang="pt-BR" sz="3200" b="1" dirty="0">
                <a:solidFill>
                  <a:schemeClr val="accent2"/>
                </a:solidFill>
                <a:latin typeface="+mj-lt"/>
                <a:cs typeface="Arial Narrow"/>
              </a:rPr>
              <a:t>diminuir desigualdade no Brasil</a:t>
            </a:r>
          </a:p>
        </p:txBody>
      </p:sp>
      <p:sp>
        <p:nvSpPr>
          <p:cNvPr id="26" name="Subtitle 12"/>
          <p:cNvSpPr txBox="1">
            <a:spLocks/>
          </p:cNvSpPr>
          <p:nvPr/>
        </p:nvSpPr>
        <p:spPr>
          <a:xfrm>
            <a:off x="59182" y="6525255"/>
            <a:ext cx="1122042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>
                <a:latin typeface="+mn-lt"/>
              </a:rPr>
              <a:t>P.30</a:t>
            </a:r>
            <a:r>
              <a:rPr lang="pt-BR" sz="800" dirty="0">
                <a:latin typeface="+mn-lt"/>
              </a:rPr>
              <a:t> Na sua opinião, dentre as opções nesta lista, qual a principal solução para diminuir a distância entre os mais ricos e os mais pobres no Brasil? E em 2º lugar? E em 3º lugar?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amostra)</a:t>
            </a:r>
            <a:endParaRPr lang="pt-BR" sz="800" dirty="0">
              <a:latin typeface="+mn-lt"/>
              <a:cs typeface="Arial Narrow"/>
            </a:endParaRPr>
          </a:p>
        </p:txBody>
      </p:sp>
      <p:cxnSp>
        <p:nvCxnSpPr>
          <p:cNvPr id="3" name="Conector reto 2"/>
          <p:cNvCxnSpPr/>
          <p:nvPr/>
        </p:nvCxnSpPr>
        <p:spPr bwMode="auto">
          <a:xfrm>
            <a:off x="0" y="766057"/>
            <a:ext cx="6312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56654"/>
              </p:ext>
            </p:extLst>
          </p:nvPr>
        </p:nvGraphicFramePr>
        <p:xfrm>
          <a:off x="407368" y="5970230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243007" y="2354074"/>
            <a:ext cx="1733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1º + 2º + 3º LUGARES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006142" y="6525344"/>
            <a:ext cx="360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718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20" y="1916832"/>
            <a:ext cx="414908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949758316"/>
              </p:ext>
            </p:extLst>
          </p:nvPr>
        </p:nvGraphicFramePr>
        <p:xfrm>
          <a:off x="254450" y="2668827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1"/>
          <p:cNvSpPr txBox="1">
            <a:spLocks/>
          </p:cNvSpPr>
          <p:nvPr/>
        </p:nvSpPr>
        <p:spPr>
          <a:xfrm>
            <a:off x="215952" y="80029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CONHECIMENTO DA OXFAM</a:t>
            </a:r>
          </a:p>
        </p:txBody>
      </p:sp>
      <p:sp>
        <p:nvSpPr>
          <p:cNvPr id="18" name="Subtitle 12"/>
          <p:cNvSpPr txBox="1">
            <a:spLocks/>
          </p:cNvSpPr>
          <p:nvPr/>
        </p:nvSpPr>
        <p:spPr>
          <a:xfrm>
            <a:off x="254450" y="620920"/>
            <a:ext cx="3056295" cy="505718"/>
          </a:xfrm>
          <a:prstGeom prst="rect">
            <a:avLst/>
          </a:prstGeom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t-BR" sz="1400" kern="0" dirty="0">
              <a:solidFill>
                <a:schemeClr val="accent4"/>
              </a:solidFill>
              <a:latin typeface="+mj-lt"/>
              <a:cs typeface="Arial Narrow"/>
            </a:endParaRPr>
          </a:p>
        </p:txBody>
      </p:sp>
      <p:sp>
        <p:nvSpPr>
          <p:cNvPr id="23" name="Subtitle 12"/>
          <p:cNvSpPr txBox="1">
            <a:spLocks/>
          </p:cNvSpPr>
          <p:nvPr/>
        </p:nvSpPr>
        <p:spPr>
          <a:xfrm>
            <a:off x="268495" y="766057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Estimulada e única, em %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7979" y="1270501"/>
            <a:ext cx="11406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/>
                </a:solidFill>
                <a:latin typeface="+mj-lt"/>
                <a:cs typeface="Arial Narrow"/>
              </a:rPr>
              <a:t>7% </a:t>
            </a:r>
            <a:r>
              <a:rPr lang="pt-BR" sz="3600" dirty="0">
                <a:solidFill>
                  <a:schemeClr val="accent4"/>
                </a:solidFill>
                <a:latin typeface="+mj-lt"/>
                <a:cs typeface="Arial Narrow"/>
              </a:rPr>
              <a:t>CONHECEM OU JÁ OUVIRAM FALAR NA </a:t>
            </a:r>
            <a:r>
              <a:rPr lang="pt-BR" sz="3600" b="1" dirty="0">
                <a:solidFill>
                  <a:schemeClr val="accent1"/>
                </a:solidFill>
                <a:latin typeface="+mj-lt"/>
                <a:cs typeface="Arial Narrow"/>
              </a:rPr>
              <a:t>OXFAM</a:t>
            </a:r>
          </a:p>
        </p:txBody>
      </p:sp>
      <p:sp>
        <p:nvSpPr>
          <p:cNvPr id="26" name="Subtitle 12"/>
          <p:cNvSpPr txBox="1">
            <a:spLocks/>
          </p:cNvSpPr>
          <p:nvPr/>
        </p:nvSpPr>
        <p:spPr>
          <a:xfrm>
            <a:off x="59182" y="6525255"/>
            <a:ext cx="11220423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latin typeface="+mn-lt"/>
                <a:ea typeface="Times New Roman"/>
                <a:cs typeface="Times New Roman"/>
              </a:rPr>
              <a:t>P.31 Você conhece ou já ouviu falar da </a:t>
            </a:r>
            <a:r>
              <a:rPr lang="pt-BR" sz="800" dirty="0" err="1">
                <a:latin typeface="+mn-lt"/>
                <a:ea typeface="Times New Roman"/>
                <a:cs typeface="Times New Roman"/>
              </a:rPr>
              <a:t>Oxfam</a:t>
            </a:r>
            <a:r>
              <a:rPr lang="pt-BR" sz="800" dirty="0">
                <a:latin typeface="+mn-lt"/>
                <a:ea typeface="Times New Roman"/>
                <a:cs typeface="Times New Roman"/>
              </a:rPr>
              <a:t>, organização não governamental que trabalha para diminuir a pobreza e combater a desigualdade? </a:t>
            </a:r>
            <a:endParaRPr lang="pt-BR" sz="1000" dirty="0">
              <a:latin typeface="+mn-lt"/>
              <a:ea typeface="Times New Roman"/>
              <a:cs typeface="Times New Roman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ea typeface="Times New Roman"/>
              </a:rPr>
              <a:t>(Base: Total da amostra )</a:t>
            </a:r>
            <a:endParaRPr lang="pt-BR" sz="800" dirty="0">
              <a:latin typeface="+mn-lt"/>
              <a:cs typeface="Arial Narrow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0" y="766057"/>
            <a:ext cx="574110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>
            <a:off x="1199456" y="6065912"/>
            <a:ext cx="110114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60" y="3573016"/>
            <a:ext cx="609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51443"/>
              </p:ext>
            </p:extLst>
          </p:nvPr>
        </p:nvGraphicFramePr>
        <p:xfrm>
          <a:off x="2639616" y="5986582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854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104112" y="2780928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+mj-lt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24351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21095" y="116633"/>
            <a:ext cx="2306871" cy="674136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86374" y="274932"/>
            <a:ext cx="3173322" cy="63544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 anchor="ctr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4"/>
                </a:solidFill>
                <a:cs typeface="Arial Narrow"/>
              </a:rPr>
              <a:t>METODOLOGIA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2784242" y="1395840"/>
            <a:ext cx="71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52%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263352" y="1274623"/>
            <a:ext cx="11593288" cy="467465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ea typeface="Dotum" panose="020B0600000101010101" pitchFamily="34" charset="-127"/>
            </a:endParaRPr>
          </a:p>
        </p:txBody>
      </p:sp>
      <p:sp>
        <p:nvSpPr>
          <p:cNvPr id="59" name="Retângulo 24"/>
          <p:cNvSpPr>
            <a:spLocks noChangeArrowheads="1"/>
          </p:cNvSpPr>
          <p:nvPr/>
        </p:nvSpPr>
        <p:spPr bwMode="auto">
          <a:xfrm>
            <a:off x="335360" y="1432776"/>
            <a:ext cx="11521280" cy="32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23863" algn="just">
              <a:spcBef>
                <a:spcPct val="20000"/>
              </a:spcBef>
            </a:pPr>
            <a:endParaRPr lang="pt-BR" sz="1600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1600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Amostra 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amostra total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foi de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2.025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entrevistas.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Essa amostra permite a leitura dos resultados no total do Brasil, pelas regiões: Sudeste, Sul, Nordeste, Norte e Centro-Oeste.</a:t>
            </a:r>
          </a:p>
          <a:p>
            <a:pPr indent="-423863" algn="just">
              <a:spcBef>
                <a:spcPct val="20000"/>
              </a:spcBef>
            </a:pPr>
            <a:endParaRPr lang="pt-BR" sz="1600" b="1" u="sng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1600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Margem de erro 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margem de erro para o total da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amostra nacional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é de </a:t>
            </a:r>
            <a:r>
              <a:rPr lang="pt-BR" sz="1600" b="1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 pontos </a:t>
            </a:r>
            <a:r>
              <a:rPr lang="pt-BR" sz="1600" dirty="0">
                <a:solidFill>
                  <a:schemeClr val="accent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para mais ou para menos, considerando um nível de confiança de 95%. Isto significa que se fossem realizados 100 levantamentos com a mesma metodologia, em 95 os resultados estariam dentro da margem de erro prevista.</a:t>
            </a:r>
          </a:p>
          <a:p>
            <a:pPr indent="-423863" algn="just">
              <a:spcBef>
                <a:spcPct val="20000"/>
              </a:spcBef>
            </a:pPr>
            <a:endParaRPr lang="pt-BR" sz="1600" dirty="0">
              <a:solidFill>
                <a:schemeClr val="accent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32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3338" y="225623"/>
            <a:ext cx="11543621" cy="6406754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b="1" dirty="0">
                <a:solidFill>
                  <a:schemeClr val="accent4"/>
                </a:solidFill>
                <a:latin typeface="+mn-lt"/>
              </a:rPr>
              <a:t>DESIGUALDADE NO BRASIL – DATAFOLHA SETEMBRO DE 2017</a:t>
            </a:r>
            <a:endParaRPr lang="pt-BR" sz="105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 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t-BR" sz="1100" b="1" dirty="0">
                <a:latin typeface="+mn-lt"/>
              </a:rPr>
              <a:t>88% DOS BRASILEIROS SE COLOCAM NA METADE MAIS POBRE DO PAÍS</a:t>
            </a:r>
            <a:endParaRPr lang="pt-BR" sz="11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 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A desigualdade, na visão de metade dos brasileiros, toma a forma de discriminação, principalmente socioeconômica (46%), mas também racial (4%) e sexual (1%). Para 17%, a desigualdade é uma atitude pessoal, como falta de preocupação com os demais, sentimento de superioridade ou preconceito, e há 8% que veem a desigualdade como falta de recursos e serviços, no mesmo patamar dos que têm como conceito de desigualdade a ação de governantes e da classe política (7%). Uma fatia de 15% declara ainda não saber o que é a desigualdade.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Em uma escala de 0 a 100 em que 0 estão as pessoas com renda mais baixa do país, ou seja, os muito pobres, e 100 estão as com renda mais alta, ou seja, as muito ricas, a maioria (88%) se coloca abaixo de 50, ou seja, na metade mais pobre do país, sendo que 41% se colocam entre os 25% mais pobres. Apenas 2% se colocam entre os 25% mais ricos, entre as posições 76 e 100, e há 10% que se colocam entre as posições 51 e 75. Em média, os brasileiros se colocam na posição 34 quando consultados sobre sua posição na escala de riqueza do Brasil, ou seja, acreditam estar distantes dos mais ricos do país. 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Na fatia de menor renda individual, de até R$ 937 por mês, o posicionamento médio na escala é 31, e sobe para 45 entre os mais ricos, com renda superior a R$ 4686. O resultado mostra que mesmo os mais ricos do país se colocam na metade mais pobre quando consultados sobre sua posição na escala de riqueza.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A visão que os brasileiros têm de si coincide com a opinião sobre a maioria da população. Quando consultados em qual posição colocariam a maioria dos brasileiros, pensando na mesma escala de riqueza, 88% citaram notas abaixo de 50, ou seja, posicionaram a maioria na metade mais pobre do país. Em média, a posição atribuída à maioria dos brasileiros é 33, próximo à posição 34 que atribuem a si na mesma escala.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Para estar entre os 10% mais ricos do país, 19% acreditam ser necessário ter uma renda superior a R$ 100 mil por mês, e para 28% é necessário ganhar entre R$ 20 mil e R$ 100 mil. Há ainda 20% que avaliam que é preciso ter uma renda entre R$ 5 mil e R 20 mil, e para 15% é necessário ganhar até R$ 5 mil mensais. 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A desigualdade de renda no Brasil é amplamente reconhecida pelos brasileiros: 91% concordam que no país poucas pessoas ganham muito dinheiro e muitas pessoas ganham pouco dinheiro, sendo que 81% concordam totalmente com a afirmação, e 10%, em parte. Uma fatia de 9% discorda, totalmente ou em parte. Entre os brasileiros com curso superior, o índice dos que concordam com a afirmação chega a 96%, e fica em 87% entre aqueles com escolaridade fundamental.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050" dirty="0">
                <a:latin typeface="+mn-lt"/>
              </a:rPr>
              <a:t>Sobre a afirmação de que “o governo brasileiro deve ter como prioridade diminuir a desigualdade entre as regiões mais ricas e as regiões mais pobres do país”, o índice de concordância é de 82% (66%, totalmente). O resultado é o mesmo sobre a afirmação de que “o governo deve transferir dinheiro público </a:t>
            </a:r>
            <a:endParaRPr lang="pt-BR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02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3338" y="225623"/>
            <a:ext cx="11543621" cy="6583725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para que os Estados com serviços públicos ruins ofereçam a mesma qualidade dos Estados que têm serviços públicos bons” (82% concordam e 16% discordam). Outra afirmação, de que em um país como o Brasil, é obrigação dos governos diminuírem a diferença entre as pessoas muito ricas e as pessoas muito pobres, a concordância atinge 79% (63%, totalmente), e há 19% que discordam.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Outras afirmações dividiram mais os brasileiros, como a avaliação de que “no Brasil, uma criança de família pobre que consegue  estudar tem a mesma chance de ter uma vida bem sucedida que uma criança nascida em uma família rica”, com a qual 43% concordam (28% totalmente) e 55% discordam (41% totalmente). Entre os mais jovens, 52% concordam com a afirmação, ante 34% na parcela de 45 a 59 anos. Na mesma linha, a afirmação de que “no Brasil, uma pessoa de família pobre e que trabalha muito tem a mesma chance de ter uma vida bem sucedida que uma pessoa nascida rica e que também trabalha muito” tem a concordância de 38% (23% totalmente), e 60% discordam (47% totalmente). Entre os mais escolarizados, 70% discordam da afirmação, ante 57% entre os menos escolarizados.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Também é majoritária a parcela da população que discorda de que “a diferença entre os mais ricos e os mais pobres no Brasil diminuiu nos últimos anos” (58% discordam, sendo 44% totalmente, e 40% concordam) e de que “nos próximos anos, a diferença entre os mais ricos e os mais pobres irá diminuir no Brasil” (66% discordam, 51% totalmente, e 30% concordam). Entre os mais jovens, 35% concordam que a desigualdade vai diminuir nos próximos anos, ante 26% na faixa de 45 a 59 anos. Na região Norte, 46% concordam com a mesma afirmação, ante 24% na região Sul.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Em sentenças sobre os impostos, a maioria dos brasileiros concordou que o governo deve aumentar impostos, mas somente para os mais ricos. Diante da afirmação de que “o governo deve aumentar mais os impostos em geral para garantir melhor educação, mais saúde e mais moradia para os que precisam“, 24% concordaram, e 75% discordaram (68% totalmente). Quando a afirmação é de que “o governo deve aumentar os impostos somente de pessoas muito ricas para garantir melhor educação, mais saúde e mais moradia para os que precisam”, o resultado é inverso: 71% concordam (55% totalmente) e 28% discordam. A taxa de discordância, neste caso, é mais alta entre os brasileiros que estudaram até o ensino superior (40%) e entre os mais ricos (41% entre quem ganha R$ 4686 ou mais, e 35% entre quem ganha de R$ 2812 a R$ 4865).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Uma fatia de 71% também concorda (57% totalmente) que “quem ganha mais deve pagar uma taxa maior de impostos do que quem ganha menos”, afirmação com a qual 27% discordam. No mesmo patamar, 72% concordam que “o governo deveria diminuir os impostos sobre os produtos e serviços que a população consome e compensar a diferença com aumento de impostos sobre a renda dos mais ricos”, e 26% discordam.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Para 57%, “mulheres ganham menos do que homens no mercado de trabalho por serem mulheres”, sendo que 44% concordam totalmente com a afirmação, e 13%, em parte. A parcela que discorda representa 41%, e é mais alta entre os homens (46%) do que entre as mulheres (36%). Sobre a afirmação de que “negros ganham menos que brancos no mercado de trabalho pelo fato de serem negros”, 47% concordam (34% totalmente), e 50% discordam (39% totalmente). Entre os que se declaram brancos, 51% discordam, e 45% concordam. Na fatia que se declara de cor preta, 56% concordam, e 42% discordam. Entre os pardos, 44% concordam, e 53% discordam.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Dentre uma série de consultas sobre os problemas do país hoje, a desigualdade é vista como menos grave do que a corrupção e a pobreza. Para 48%, a pobreza é mais grave do que a desigualdade, e 36% acreditam que a desigualdade é mais grave, além de 16% que veem ambos como graves (na forma de resposta espontânea). Entre corrupção e desigualdade, 77% apontam a corrupção como mais grave, e somente 9% optam pela desigualdade, além de 14% que veem os dois como graves. </a:t>
            </a:r>
            <a:endParaRPr lang="pt-BR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06142" y="65253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73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3338" y="225623"/>
            <a:ext cx="11543621" cy="4325415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Diante da escolha entre educação e violência, a violência é vista como mais grave por 55%, e 27% apontam a violência. Há ainda 17% que veem os dois problemas como graves hoje no Brasil. A violência supera também a saúde (44% a 34%) e o desemprego (46% a 31%) nas comparações sobre gravidade, e a educação também é superada pelo desemprego (32% a 50%) e pela saúde (23% a 53%). Entre desemprego e saúde, 41% veem a saúde como problema mais grave, e 35% apontam o desemprego.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Questionados se, de modo geral, as medidas que estão sendo tomadas neste momento pelo governo federal irão aumentar, diminuir ou não irão alterar a distância entre os mais ricos e os mais pobres no Brasil, 42% acreditam que irão aumentar </a:t>
            </a:r>
            <a:r>
              <a:rPr lang="pt-BR" sz="1050">
                <a:latin typeface="+mn-lt"/>
                <a:ea typeface="Calibri"/>
                <a:cs typeface="Times New Roman"/>
              </a:rPr>
              <a:t>a desigualdade</a:t>
            </a:r>
            <a:r>
              <a:rPr lang="pt-BR" sz="1050" dirty="0">
                <a:latin typeface="+mn-lt"/>
                <a:ea typeface="Calibri"/>
                <a:cs typeface="Times New Roman"/>
              </a:rPr>
              <a:t>, e para 46% não irão alterar. Apenas 8% avaliam que as medidas irão diminuir a distância entre ricos e pobres, e 5% não opinaram.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Espontaneamente, 41% apontam a carência de recursos e serviços como as principais causas da desigualdade no Brasil, com destaque para carência de emprego e de investimentos em educação. Para 34%, as causas da desigualdade podem ser atribuídas a ação de governantes e políticos, com destaque para os que mencionam diretamente a corrupção. Uma parcela de 12% cita formas de discriminação como causas da desigualdade, e há 4% que mencionam os baixos salários. Uma parcela de 17% não soube opinar sobre as causas da desigualdade de renda no país.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Em questão estimulada sobre causas da desigualdade, a corrupção é o aspecto mais apontado. Dentro de uma escala de 1 a 5 em que 1 significa não contribui e 5 significa contribui muito, 81% apontam que a corrupção contribui muito, ou seja, atribuem nota 5 a ela. Na sequência, considerando também a nota 5, aparecem a falta de vagas no mercado de trabalho (70%), instituições políticas que não funcionam (68%), falta de acesso à educação (66%), falta de acesso à saúde (65%) e a falta de esforço de alguns e o esforço maior de outros (52%). Este último item tem nota 5 abaixo da média entre os mais jovens (43%).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Dentre uma série de seis alternativas para diminuir a distância entre os ricos e pobres no Brasil, as mais apontadas em 1º, 2 ou 3º lugar foram o aumento na oferta de empregos (71%) e o investimento público em educação (67%). Na sequência aparecem a reforma no sistema político (61%), o investimento público em saúde (55%), cobrar dos ricos uma taxa maior de impostos do que a cobrada dos pobres e da classe média (25%) e investimento público em assistência social, como Bolsa Família, por exemplo (16%).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050" dirty="0">
                <a:latin typeface="+mn-lt"/>
                <a:ea typeface="Calibri"/>
                <a:cs typeface="Times New Roman"/>
              </a:rPr>
              <a:t>A </a:t>
            </a:r>
            <a:r>
              <a:rPr lang="pt-BR" sz="1050" dirty="0" err="1">
                <a:latin typeface="+mn-lt"/>
                <a:ea typeface="Calibri"/>
                <a:cs typeface="Times New Roman"/>
              </a:rPr>
              <a:t>Oxfam</a:t>
            </a:r>
            <a:r>
              <a:rPr lang="pt-BR" sz="1050" dirty="0">
                <a:latin typeface="+mn-lt"/>
                <a:ea typeface="Calibri"/>
                <a:cs typeface="Times New Roman"/>
              </a:rPr>
              <a:t>, organização não governamental que trabalha para diminuir a pobreza e combater a desigualdade, é conhecida por 7% dos brasileiros. </a:t>
            </a:r>
            <a:endParaRPr lang="pt-BR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06142" y="6525344"/>
            <a:ext cx="35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555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21095" y="116633"/>
            <a:ext cx="2306871" cy="674136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86374" y="274932"/>
            <a:ext cx="2885290" cy="6354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 anchor="ctr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PERFIL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19" y="1057374"/>
            <a:ext cx="783898" cy="78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52711" y="1362970"/>
            <a:ext cx="71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48%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2784242" y="1395840"/>
            <a:ext cx="71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52%</a:t>
            </a:r>
          </a:p>
        </p:txBody>
      </p:sp>
      <p:sp>
        <p:nvSpPr>
          <p:cNvPr id="171" name="CaixaDeTexto 170"/>
          <p:cNvSpPr txBox="1"/>
          <p:nvPr/>
        </p:nvSpPr>
        <p:spPr>
          <a:xfrm>
            <a:off x="1937538" y="1983065"/>
            <a:ext cx="7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19%</a:t>
            </a:r>
          </a:p>
        </p:txBody>
      </p:sp>
      <p:sp>
        <p:nvSpPr>
          <p:cNvPr id="172" name="CaixaDeTexto 171"/>
          <p:cNvSpPr txBox="1"/>
          <p:nvPr/>
        </p:nvSpPr>
        <p:spPr>
          <a:xfrm>
            <a:off x="1947116" y="2317254"/>
            <a:ext cx="7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20%</a:t>
            </a:r>
          </a:p>
        </p:txBody>
      </p:sp>
      <p:sp>
        <p:nvSpPr>
          <p:cNvPr id="173" name="CaixaDeTexto 172"/>
          <p:cNvSpPr txBox="1"/>
          <p:nvPr/>
        </p:nvSpPr>
        <p:spPr>
          <a:xfrm>
            <a:off x="1946360" y="2684284"/>
            <a:ext cx="7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19%</a:t>
            </a:r>
          </a:p>
        </p:txBody>
      </p:sp>
      <p:sp>
        <p:nvSpPr>
          <p:cNvPr id="174" name="CaixaDeTexto 173"/>
          <p:cNvSpPr txBox="1"/>
          <p:nvPr/>
        </p:nvSpPr>
        <p:spPr>
          <a:xfrm>
            <a:off x="1937538" y="3066325"/>
            <a:ext cx="7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175" name="CaixaDeTexto 174"/>
          <p:cNvSpPr txBox="1"/>
          <p:nvPr/>
        </p:nvSpPr>
        <p:spPr>
          <a:xfrm>
            <a:off x="1946360" y="3431889"/>
            <a:ext cx="7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18%</a:t>
            </a:r>
          </a:p>
        </p:txBody>
      </p:sp>
      <p:sp>
        <p:nvSpPr>
          <p:cNvPr id="176" name="CaixaDeTexto 175"/>
          <p:cNvSpPr txBox="1"/>
          <p:nvPr/>
        </p:nvSpPr>
        <p:spPr>
          <a:xfrm>
            <a:off x="2904275" y="3855081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/>
                </a:solidFill>
                <a:latin typeface="+mj-lt"/>
              </a:rPr>
              <a:t>Fundamental</a:t>
            </a:r>
          </a:p>
        </p:txBody>
      </p:sp>
      <p:sp>
        <p:nvSpPr>
          <p:cNvPr id="177" name="CaixaDeTexto 176"/>
          <p:cNvSpPr txBox="1"/>
          <p:nvPr/>
        </p:nvSpPr>
        <p:spPr>
          <a:xfrm>
            <a:off x="2895899" y="4226499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/>
                </a:solidFill>
                <a:latin typeface="+mj-lt"/>
              </a:rPr>
              <a:t>Médio</a:t>
            </a:r>
          </a:p>
        </p:txBody>
      </p:sp>
      <p:sp>
        <p:nvSpPr>
          <p:cNvPr id="178" name="CaixaDeTexto 177"/>
          <p:cNvSpPr txBox="1"/>
          <p:nvPr/>
        </p:nvSpPr>
        <p:spPr>
          <a:xfrm>
            <a:off x="2895900" y="4599599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/>
                </a:solidFill>
                <a:latin typeface="+mj-lt"/>
              </a:rPr>
              <a:t>Superior</a:t>
            </a:r>
          </a:p>
        </p:txBody>
      </p:sp>
      <p:sp>
        <p:nvSpPr>
          <p:cNvPr id="179" name="CaixaDeTexto 178"/>
          <p:cNvSpPr txBox="1"/>
          <p:nvPr/>
        </p:nvSpPr>
        <p:spPr>
          <a:xfrm>
            <a:off x="1930267" y="3856295"/>
            <a:ext cx="75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34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180" name="CaixaDeTexto 179"/>
          <p:cNvSpPr txBox="1"/>
          <p:nvPr/>
        </p:nvSpPr>
        <p:spPr>
          <a:xfrm>
            <a:off x="1913417" y="4192190"/>
            <a:ext cx="75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45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181" name="CaixaDeTexto 180"/>
          <p:cNvSpPr txBox="1"/>
          <p:nvPr/>
        </p:nvSpPr>
        <p:spPr>
          <a:xfrm>
            <a:off x="1930266" y="4561522"/>
            <a:ext cx="75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20%</a:t>
            </a:r>
          </a:p>
        </p:txBody>
      </p:sp>
      <p:sp>
        <p:nvSpPr>
          <p:cNvPr id="184" name="CaixaDeTexto 183"/>
          <p:cNvSpPr txBox="1"/>
          <p:nvPr/>
        </p:nvSpPr>
        <p:spPr>
          <a:xfrm>
            <a:off x="208553" y="2001386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16 a 24 anos</a:t>
            </a:r>
          </a:p>
        </p:txBody>
      </p:sp>
      <p:sp>
        <p:nvSpPr>
          <p:cNvPr id="185" name="CaixaDeTexto 184"/>
          <p:cNvSpPr txBox="1"/>
          <p:nvPr/>
        </p:nvSpPr>
        <p:spPr>
          <a:xfrm>
            <a:off x="208553" y="2367224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25 a 34 anos</a:t>
            </a:r>
          </a:p>
        </p:txBody>
      </p:sp>
      <p:sp>
        <p:nvSpPr>
          <p:cNvPr id="186" name="CaixaDeTexto 185"/>
          <p:cNvSpPr txBox="1"/>
          <p:nvPr/>
        </p:nvSpPr>
        <p:spPr>
          <a:xfrm>
            <a:off x="208553" y="2742072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35 a 44 anos</a:t>
            </a:r>
          </a:p>
        </p:txBody>
      </p:sp>
      <p:sp>
        <p:nvSpPr>
          <p:cNvPr id="187" name="CaixaDeTexto 186"/>
          <p:cNvSpPr txBox="1"/>
          <p:nvPr/>
        </p:nvSpPr>
        <p:spPr>
          <a:xfrm>
            <a:off x="208550" y="3093335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45 a 59 anos</a:t>
            </a:r>
          </a:p>
        </p:txBody>
      </p:sp>
      <p:sp>
        <p:nvSpPr>
          <p:cNvPr id="188" name="CaixaDeTexto 187"/>
          <p:cNvSpPr txBox="1"/>
          <p:nvPr/>
        </p:nvSpPr>
        <p:spPr>
          <a:xfrm>
            <a:off x="208551" y="3458899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60 anos ou +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96" y="274933"/>
            <a:ext cx="5711156" cy="495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" name="CaixaDeTexto 188"/>
          <p:cNvSpPr txBox="1"/>
          <p:nvPr/>
        </p:nvSpPr>
        <p:spPr>
          <a:xfrm>
            <a:off x="6238020" y="3120345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Centro Oeste: 8%</a:t>
            </a:r>
          </a:p>
        </p:txBody>
      </p:sp>
      <p:sp>
        <p:nvSpPr>
          <p:cNvPr id="190" name="CaixaDeTexto 189"/>
          <p:cNvSpPr txBox="1"/>
          <p:nvPr/>
        </p:nvSpPr>
        <p:spPr>
          <a:xfrm>
            <a:off x="9276470" y="3607020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4"/>
                </a:solidFill>
                <a:latin typeface="+mj-lt"/>
              </a:rPr>
              <a:t>Sudeste: 43%</a:t>
            </a:r>
          </a:p>
        </p:txBody>
      </p:sp>
      <p:sp>
        <p:nvSpPr>
          <p:cNvPr id="191" name="CaixaDeTexto 190"/>
          <p:cNvSpPr txBox="1"/>
          <p:nvPr/>
        </p:nvSpPr>
        <p:spPr>
          <a:xfrm>
            <a:off x="6624241" y="4237861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Sul: 15%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10176570" y="4981757"/>
            <a:ext cx="165906" cy="200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CaixaDeTexto 191"/>
          <p:cNvSpPr txBox="1"/>
          <p:nvPr/>
        </p:nvSpPr>
        <p:spPr>
          <a:xfrm>
            <a:off x="5157900" y="1085936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/>
                </a:solidFill>
                <a:latin typeface="+mj-lt"/>
              </a:rPr>
              <a:t>Norte: 7%</a:t>
            </a:r>
          </a:p>
        </p:txBody>
      </p:sp>
      <p:sp>
        <p:nvSpPr>
          <p:cNvPr id="193" name="CaixaDeTexto 192"/>
          <p:cNvSpPr txBox="1"/>
          <p:nvPr/>
        </p:nvSpPr>
        <p:spPr>
          <a:xfrm>
            <a:off x="10054444" y="1923953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2"/>
                </a:solidFill>
                <a:latin typeface="+mj-lt"/>
              </a:rPr>
              <a:t>Nordeste: 27%</a:t>
            </a:r>
          </a:p>
        </p:txBody>
      </p:sp>
      <p:sp>
        <p:nvSpPr>
          <p:cNvPr id="194" name="CaixaDeTexto 193"/>
          <p:cNvSpPr txBox="1"/>
          <p:nvPr/>
        </p:nvSpPr>
        <p:spPr>
          <a:xfrm>
            <a:off x="5586553" y="5465158"/>
            <a:ext cx="13778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Capital</a:t>
            </a:r>
          </a:p>
        </p:txBody>
      </p:sp>
      <p:sp>
        <p:nvSpPr>
          <p:cNvPr id="195" name="CaixaDeTexto 194"/>
          <p:cNvSpPr txBox="1"/>
          <p:nvPr/>
        </p:nvSpPr>
        <p:spPr>
          <a:xfrm>
            <a:off x="5612101" y="5814519"/>
            <a:ext cx="13778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/>
                </a:solidFill>
                <a:latin typeface="+mj-lt"/>
              </a:rPr>
              <a:t>Outros municípios metropolitanos</a:t>
            </a:r>
          </a:p>
        </p:txBody>
      </p:sp>
      <p:sp>
        <p:nvSpPr>
          <p:cNvPr id="196" name="CaixaDeTexto 195"/>
          <p:cNvSpPr txBox="1"/>
          <p:nvPr/>
        </p:nvSpPr>
        <p:spPr>
          <a:xfrm>
            <a:off x="5612101" y="6298688"/>
            <a:ext cx="13778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Interior</a:t>
            </a:r>
          </a:p>
        </p:txBody>
      </p:sp>
      <p:sp>
        <p:nvSpPr>
          <p:cNvPr id="197" name="CaixaDeTexto 196"/>
          <p:cNvSpPr txBox="1"/>
          <p:nvPr/>
        </p:nvSpPr>
        <p:spPr>
          <a:xfrm>
            <a:off x="7016321" y="5501673"/>
            <a:ext cx="1021898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25%</a:t>
            </a:r>
          </a:p>
        </p:txBody>
      </p:sp>
      <p:sp>
        <p:nvSpPr>
          <p:cNvPr id="198" name="CaixaDeTexto 197"/>
          <p:cNvSpPr txBox="1"/>
          <p:nvPr/>
        </p:nvSpPr>
        <p:spPr>
          <a:xfrm>
            <a:off x="7016322" y="5886050"/>
            <a:ext cx="1021898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17%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9" name="CaixaDeTexto 198"/>
          <p:cNvSpPr txBox="1"/>
          <p:nvPr/>
        </p:nvSpPr>
        <p:spPr>
          <a:xfrm>
            <a:off x="7022533" y="6273225"/>
            <a:ext cx="1015687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58%</a:t>
            </a:r>
          </a:p>
        </p:txBody>
      </p:sp>
      <p:sp>
        <p:nvSpPr>
          <p:cNvPr id="200" name="CaixaDeTexto 199"/>
          <p:cNvSpPr txBox="1"/>
          <p:nvPr/>
        </p:nvSpPr>
        <p:spPr>
          <a:xfrm>
            <a:off x="5663953" y="5070001"/>
            <a:ext cx="236724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Natureza do município</a:t>
            </a:r>
          </a:p>
        </p:txBody>
      </p:sp>
      <p:sp>
        <p:nvSpPr>
          <p:cNvPr id="201" name="CaixaDeTexto 200"/>
          <p:cNvSpPr txBox="1"/>
          <p:nvPr/>
        </p:nvSpPr>
        <p:spPr>
          <a:xfrm>
            <a:off x="8508628" y="5477882"/>
            <a:ext cx="13778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4"/>
                </a:solidFill>
                <a:latin typeface="+mj-lt"/>
              </a:rPr>
              <a:t>Pequeno</a:t>
            </a:r>
          </a:p>
        </p:txBody>
      </p:sp>
      <p:sp>
        <p:nvSpPr>
          <p:cNvPr id="202" name="CaixaDeTexto 201"/>
          <p:cNvSpPr txBox="1"/>
          <p:nvPr/>
        </p:nvSpPr>
        <p:spPr>
          <a:xfrm>
            <a:off x="8534176" y="5920645"/>
            <a:ext cx="13778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4"/>
                </a:solidFill>
                <a:latin typeface="+mj-lt"/>
              </a:rPr>
              <a:t>Médio</a:t>
            </a:r>
            <a:endParaRPr lang="pt-BR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03" name="CaixaDeTexto 202"/>
          <p:cNvSpPr txBox="1"/>
          <p:nvPr/>
        </p:nvSpPr>
        <p:spPr>
          <a:xfrm>
            <a:off x="8534176" y="6305660"/>
            <a:ext cx="13778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4"/>
                </a:solidFill>
                <a:latin typeface="+mj-lt"/>
              </a:rPr>
              <a:t>Grande</a:t>
            </a:r>
          </a:p>
        </p:txBody>
      </p:sp>
      <p:sp>
        <p:nvSpPr>
          <p:cNvPr id="204" name="CaixaDeTexto 203"/>
          <p:cNvSpPr txBox="1"/>
          <p:nvPr/>
        </p:nvSpPr>
        <p:spPr>
          <a:xfrm>
            <a:off x="9938396" y="5508645"/>
            <a:ext cx="1021898" cy="3385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31%</a:t>
            </a:r>
          </a:p>
        </p:txBody>
      </p:sp>
      <p:sp>
        <p:nvSpPr>
          <p:cNvPr id="205" name="CaixaDeTexto 204"/>
          <p:cNvSpPr txBox="1"/>
          <p:nvPr/>
        </p:nvSpPr>
        <p:spPr>
          <a:xfrm>
            <a:off x="9938397" y="5893022"/>
            <a:ext cx="1021898" cy="3385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38%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9944608" y="6280197"/>
            <a:ext cx="1015687" cy="3385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31%</a:t>
            </a:r>
          </a:p>
        </p:txBody>
      </p:sp>
      <p:sp>
        <p:nvSpPr>
          <p:cNvPr id="207" name="CaixaDeTexto 206"/>
          <p:cNvSpPr txBox="1"/>
          <p:nvPr/>
        </p:nvSpPr>
        <p:spPr>
          <a:xfrm>
            <a:off x="8586028" y="5076973"/>
            <a:ext cx="236724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4"/>
                </a:solidFill>
                <a:latin typeface="+mj-lt"/>
              </a:rPr>
              <a:t>Porte do município</a:t>
            </a:r>
          </a:p>
        </p:txBody>
      </p:sp>
      <p:sp>
        <p:nvSpPr>
          <p:cNvPr id="208" name="CaixaDeTexto 207"/>
          <p:cNvSpPr txBox="1"/>
          <p:nvPr/>
        </p:nvSpPr>
        <p:spPr>
          <a:xfrm>
            <a:off x="173568" y="4963266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Parda</a:t>
            </a:r>
          </a:p>
        </p:txBody>
      </p:sp>
      <p:sp>
        <p:nvSpPr>
          <p:cNvPr id="209" name="CaixaDeTexto 208"/>
          <p:cNvSpPr txBox="1"/>
          <p:nvPr/>
        </p:nvSpPr>
        <p:spPr>
          <a:xfrm>
            <a:off x="177003" y="5332897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Branca</a:t>
            </a:r>
          </a:p>
        </p:txBody>
      </p:sp>
      <p:sp>
        <p:nvSpPr>
          <p:cNvPr id="210" name="CaixaDeTexto 209"/>
          <p:cNvSpPr txBox="1"/>
          <p:nvPr/>
        </p:nvSpPr>
        <p:spPr>
          <a:xfrm>
            <a:off x="167632" y="5705254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Preta</a:t>
            </a:r>
          </a:p>
        </p:txBody>
      </p:sp>
      <p:sp>
        <p:nvSpPr>
          <p:cNvPr id="211" name="CaixaDeTexto 210"/>
          <p:cNvSpPr txBox="1"/>
          <p:nvPr/>
        </p:nvSpPr>
        <p:spPr>
          <a:xfrm>
            <a:off x="167631" y="6071431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Amarela</a:t>
            </a:r>
          </a:p>
        </p:txBody>
      </p:sp>
      <p:sp>
        <p:nvSpPr>
          <p:cNvPr id="212" name="CaixaDeTexto 211"/>
          <p:cNvSpPr txBox="1"/>
          <p:nvPr/>
        </p:nvSpPr>
        <p:spPr>
          <a:xfrm>
            <a:off x="177003" y="6449474"/>
            <a:ext cx="1377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+mj-lt"/>
              </a:rPr>
              <a:t>Indígena</a:t>
            </a:r>
          </a:p>
        </p:txBody>
      </p:sp>
      <p:sp>
        <p:nvSpPr>
          <p:cNvPr id="213" name="CaixaDeTexto 212"/>
          <p:cNvSpPr txBox="1"/>
          <p:nvPr/>
        </p:nvSpPr>
        <p:spPr>
          <a:xfrm>
            <a:off x="1943635" y="4958217"/>
            <a:ext cx="75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43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214" name="CaixaDeTexto 213"/>
          <p:cNvSpPr txBox="1"/>
          <p:nvPr/>
        </p:nvSpPr>
        <p:spPr>
          <a:xfrm>
            <a:off x="1940664" y="5330531"/>
            <a:ext cx="75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34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215" name="CaixaDeTexto 214"/>
          <p:cNvSpPr txBox="1"/>
          <p:nvPr/>
        </p:nvSpPr>
        <p:spPr>
          <a:xfrm>
            <a:off x="1970771" y="5720590"/>
            <a:ext cx="75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17%</a:t>
            </a:r>
          </a:p>
        </p:txBody>
      </p:sp>
      <p:sp>
        <p:nvSpPr>
          <p:cNvPr id="216" name="CaixaDeTexto 215"/>
          <p:cNvSpPr txBox="1"/>
          <p:nvPr/>
        </p:nvSpPr>
        <p:spPr>
          <a:xfrm>
            <a:off x="2052937" y="6062299"/>
            <a:ext cx="75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4%</a:t>
            </a:r>
          </a:p>
        </p:txBody>
      </p:sp>
      <p:sp>
        <p:nvSpPr>
          <p:cNvPr id="217" name="CaixaDeTexto 216"/>
          <p:cNvSpPr txBox="1"/>
          <p:nvPr/>
        </p:nvSpPr>
        <p:spPr>
          <a:xfrm>
            <a:off x="2052937" y="6425440"/>
            <a:ext cx="75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+mj-lt"/>
              </a:rPr>
              <a:t>2%</a:t>
            </a:r>
          </a:p>
        </p:txBody>
      </p:sp>
      <p:sp>
        <p:nvSpPr>
          <p:cNvPr id="3" name="Retângulo 2"/>
          <p:cNvSpPr/>
          <p:nvPr/>
        </p:nvSpPr>
        <p:spPr bwMode="auto">
          <a:xfrm>
            <a:off x="1745768" y="1983065"/>
            <a:ext cx="1057526" cy="1873230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tângulo 55"/>
          <p:cNvSpPr/>
          <p:nvPr/>
        </p:nvSpPr>
        <p:spPr bwMode="auto">
          <a:xfrm>
            <a:off x="1720705" y="3908208"/>
            <a:ext cx="1057526" cy="1055058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tângulo 56"/>
          <p:cNvSpPr/>
          <p:nvPr/>
        </p:nvSpPr>
        <p:spPr bwMode="auto">
          <a:xfrm>
            <a:off x="1726768" y="5029644"/>
            <a:ext cx="1057526" cy="1751223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14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retângulo 13"/>
          <p:cNvSpPr/>
          <p:nvPr/>
        </p:nvSpPr>
        <p:spPr bwMode="auto">
          <a:xfrm flipH="1">
            <a:off x="5187306" y="963687"/>
            <a:ext cx="5688632" cy="1280017"/>
          </a:xfrm>
          <a:prstGeom prst="rtTriangle">
            <a:avLst/>
          </a:prstGeom>
          <a:solidFill>
            <a:schemeClr val="accent1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tângulo 106"/>
          <p:cNvSpPr/>
          <p:nvPr/>
        </p:nvSpPr>
        <p:spPr bwMode="auto">
          <a:xfrm>
            <a:off x="1192515" y="116633"/>
            <a:ext cx="2306871" cy="674136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86374" y="260648"/>
            <a:ext cx="3029306" cy="64973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6"/>
                </a:solidFill>
                <a:cs typeface="Arial Narrow"/>
              </a:rPr>
              <a:t>PERFIL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187306" y="1475380"/>
            <a:ext cx="5688632" cy="1588339"/>
            <a:chOff x="4108125" y="1314483"/>
            <a:chExt cx="5688632" cy="1588339"/>
          </a:xfrm>
        </p:grpSpPr>
        <p:grpSp>
          <p:nvGrpSpPr>
            <p:cNvPr id="5" name="Grupo 4"/>
            <p:cNvGrpSpPr/>
            <p:nvPr/>
          </p:nvGrpSpPr>
          <p:grpSpPr>
            <a:xfrm>
              <a:off x="4108125" y="1314483"/>
              <a:ext cx="5688632" cy="1258005"/>
              <a:chOff x="1487488" y="2335938"/>
              <a:chExt cx="5688632" cy="1258005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1669077" y="2335938"/>
                <a:ext cx="5308968" cy="857370"/>
                <a:chOff x="8491431" y="1480581"/>
                <a:chExt cx="3117108" cy="499419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1431" y="1495314"/>
                  <a:ext cx="468000" cy="46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8362" y="1512000"/>
                  <a:ext cx="468000" cy="46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0683" y="1495314"/>
                  <a:ext cx="468000" cy="46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40539" y="1480581"/>
                  <a:ext cx="468000" cy="46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1840" y="1495314"/>
                  <a:ext cx="468000" cy="46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" name="CaixaDeTexto 2"/>
              <p:cNvSpPr txBox="1"/>
              <p:nvPr/>
            </p:nvSpPr>
            <p:spPr>
              <a:xfrm>
                <a:off x="1487488" y="3068960"/>
                <a:ext cx="1068630" cy="52322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Até </a:t>
                </a: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R$ 937</a:t>
                </a: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582456" y="3070723"/>
                <a:ext cx="1065272" cy="52322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De R$ 938 a R$1874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3659426" y="3070723"/>
                <a:ext cx="1173956" cy="52322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De R$ 1875 a R$ 2811</a:t>
                </a: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4862716" y="3070723"/>
                <a:ext cx="1173956" cy="52322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De R$ 2812 a R$ 4685</a:t>
                </a: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6054894" y="3068960"/>
                <a:ext cx="1121226" cy="52322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R$ 4686</a:t>
                </a: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+mn-lt"/>
                  </a:rPr>
                  <a:t>OU +</a:t>
                </a:r>
              </a:p>
            </p:txBody>
          </p:sp>
        </p:grpSp>
        <p:sp>
          <p:nvSpPr>
            <p:cNvPr id="46" name="Retângulo 45"/>
            <p:cNvSpPr/>
            <p:nvPr/>
          </p:nvSpPr>
          <p:spPr bwMode="auto">
            <a:xfrm>
              <a:off x="4108125" y="2614790"/>
              <a:ext cx="1071315" cy="288032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45%</a:t>
              </a:r>
            </a:p>
          </p:txBody>
        </p:sp>
        <p:sp>
          <p:nvSpPr>
            <p:cNvPr id="47" name="Retângulo 46"/>
            <p:cNvSpPr/>
            <p:nvPr/>
          </p:nvSpPr>
          <p:spPr bwMode="auto">
            <a:xfrm>
              <a:off x="5203093" y="2602820"/>
              <a:ext cx="1068630" cy="300002"/>
            </a:xfrm>
            <a:prstGeom prst="rect">
              <a:avLst/>
            </a:prstGeom>
            <a:noFill/>
            <a:ln w="9525" cap="flat" cmpd="sng" algn="ctr">
              <a:solidFill>
                <a:srgbClr val="ED107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27%</a:t>
              </a:r>
            </a:p>
          </p:txBody>
        </p:sp>
        <p:sp>
          <p:nvSpPr>
            <p:cNvPr id="48" name="Retângulo 47"/>
            <p:cNvSpPr/>
            <p:nvPr/>
          </p:nvSpPr>
          <p:spPr bwMode="auto">
            <a:xfrm>
              <a:off x="6280063" y="2602820"/>
              <a:ext cx="1173956" cy="300002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+mj-lt"/>
                </a:rPr>
                <a:t>10%</a:t>
              </a:r>
            </a:p>
          </p:txBody>
        </p:sp>
        <p:sp>
          <p:nvSpPr>
            <p:cNvPr id="49" name="Retângulo 48"/>
            <p:cNvSpPr/>
            <p:nvPr/>
          </p:nvSpPr>
          <p:spPr bwMode="auto">
            <a:xfrm>
              <a:off x="7489561" y="2600881"/>
              <a:ext cx="1173956" cy="288032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latin typeface="+mj-lt"/>
                </a:rPr>
                <a:t>6%</a:t>
              </a:r>
            </a:p>
          </p:txBody>
        </p:sp>
        <p:sp>
          <p:nvSpPr>
            <p:cNvPr id="50" name="Retângulo 49"/>
            <p:cNvSpPr/>
            <p:nvPr/>
          </p:nvSpPr>
          <p:spPr bwMode="auto">
            <a:xfrm>
              <a:off x="8675531" y="2600881"/>
              <a:ext cx="1121226" cy="288032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+mj-lt"/>
                </a:rPr>
                <a:t>4%</a:t>
              </a: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90198"/>
              </p:ext>
            </p:extLst>
          </p:nvPr>
        </p:nvGraphicFramePr>
        <p:xfrm>
          <a:off x="191344" y="1366036"/>
          <a:ext cx="3024336" cy="2783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56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Renda</a:t>
                      </a:r>
                      <a:r>
                        <a:rPr lang="pt-BR" sz="1600" b="1" i="0" u="none" strike="noStrike" baseline="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 familiar mensal</a:t>
                      </a:r>
                      <a:endParaRPr lang="pt-BR" sz="16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De R$ 938 até R$ 1.874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R$ 1.875 até R$ 2.811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De R$ 2.812 até R$ 4.685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R$ 4.686 até R$ 9.370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R$ 9.371 ou +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6" name="Tabela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77299"/>
              </p:ext>
            </p:extLst>
          </p:nvPr>
        </p:nvGraphicFramePr>
        <p:xfrm>
          <a:off x="1631504" y="4653136"/>
          <a:ext cx="2448272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Classe</a:t>
                      </a:r>
                      <a:r>
                        <a:rPr lang="pt-BR" sz="1600" b="1" i="0" u="none" strike="noStrike" baseline="0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 social</a:t>
                      </a:r>
                      <a:endParaRPr lang="pt-BR" sz="16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A/B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48%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D/E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27%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314"/>
              </p:ext>
            </p:extLst>
          </p:nvPr>
        </p:nvGraphicFramePr>
        <p:xfrm>
          <a:off x="5162485" y="3789040"/>
          <a:ext cx="3093755" cy="2835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73%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Assalariado registrado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Assalariado sem registro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Funcionário público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Autônomo regular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Profissional liberal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Empresário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pt-BR" sz="1200" b="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Free-lance</a:t>
                      </a:r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/ bico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Estagiário/ aprendiz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Outros</a:t>
                      </a:r>
                      <a:endParaRPr lang="pt-B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7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Desempregado (procura emprego)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26048"/>
              </p:ext>
            </p:extLst>
          </p:nvPr>
        </p:nvGraphicFramePr>
        <p:xfrm>
          <a:off x="8658597" y="4149080"/>
          <a:ext cx="2769739" cy="2202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NÃO PEA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27%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Dona de casa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Aposentado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11%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Estudante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6%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Vive de rendas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Outros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2%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Desempregado (não  procura   emprego)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1%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Title 11"/>
          <p:cNvSpPr txBox="1">
            <a:spLocks/>
          </p:cNvSpPr>
          <p:nvPr/>
        </p:nvSpPr>
        <p:spPr>
          <a:xfrm>
            <a:off x="5174234" y="907627"/>
            <a:ext cx="3029306" cy="36140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kern="0" dirty="0">
                <a:solidFill>
                  <a:schemeClr val="accent6"/>
                </a:solidFill>
                <a:cs typeface="Arial Narrow"/>
              </a:rPr>
              <a:t>Renda individual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962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21095" y="116633"/>
            <a:ext cx="2306871" cy="674136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Conector reto 7"/>
          <p:cNvCxnSpPr>
            <a:endCxn id="200" idx="0"/>
          </p:cNvCxnSpPr>
          <p:nvPr/>
        </p:nvCxnSpPr>
        <p:spPr bwMode="auto">
          <a:xfrm flipH="1">
            <a:off x="2086885" y="4437112"/>
            <a:ext cx="14784" cy="7758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1"/>
          <p:cNvSpPr txBox="1">
            <a:spLocks/>
          </p:cNvSpPr>
          <p:nvPr/>
        </p:nvSpPr>
        <p:spPr>
          <a:xfrm>
            <a:off x="186374" y="274932"/>
            <a:ext cx="2885290" cy="63544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 anchor="ctr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3"/>
                </a:solidFill>
                <a:cs typeface="Arial Narrow"/>
              </a:rPr>
              <a:t>PERFIL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10176570" y="4981757"/>
            <a:ext cx="165906" cy="200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794685129"/>
              </p:ext>
            </p:extLst>
          </p:nvPr>
        </p:nvGraphicFramePr>
        <p:xfrm>
          <a:off x="1487488" y="1484784"/>
          <a:ext cx="10369152" cy="30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510821" y="5212946"/>
            <a:ext cx="10201803" cy="346696"/>
            <a:chOff x="1510821" y="4835766"/>
            <a:chExt cx="10201803" cy="346696"/>
          </a:xfrm>
        </p:grpSpPr>
        <p:sp>
          <p:nvSpPr>
            <p:cNvPr id="200" name="CaixaDeTexto 199"/>
            <p:cNvSpPr txBox="1"/>
            <p:nvPr/>
          </p:nvSpPr>
          <p:spPr>
            <a:xfrm>
              <a:off x="1510821" y="4835766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R$ 1360</a:t>
              </a: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2803435" y="4843258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R$ 1184</a:t>
              </a: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069407" y="4835766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R$ 930</a:t>
              </a: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5375920" y="4843258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R$ 290</a:t>
              </a: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6672064" y="4843908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R$ 176</a:t>
              </a: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7968208" y="4843908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R$ 1156</a:t>
              </a: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9264352" y="4843908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R$ 922</a:t>
              </a: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10560496" y="4843583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3"/>
                  </a:solidFill>
                  <a:latin typeface="+mj-lt"/>
                </a:rPr>
                <a:t>R$ 942</a:t>
              </a:r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4" y="4936522"/>
            <a:ext cx="787152" cy="7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CaixaDeTexto 77"/>
          <p:cNvSpPr txBox="1"/>
          <p:nvPr/>
        </p:nvSpPr>
        <p:spPr>
          <a:xfrm>
            <a:off x="1525605" y="4692539"/>
            <a:ext cx="11521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/>
                </a:solidFill>
                <a:latin typeface="+mj-lt"/>
              </a:rPr>
              <a:t>MÉDIA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88667"/>
              </p:ext>
            </p:extLst>
          </p:nvPr>
        </p:nvGraphicFramePr>
        <p:xfrm>
          <a:off x="5022334" y="1556792"/>
          <a:ext cx="329946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R$ 4.686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itle 11"/>
          <p:cNvSpPr txBox="1">
            <a:spLocks/>
          </p:cNvSpPr>
          <p:nvPr/>
        </p:nvSpPr>
        <p:spPr>
          <a:xfrm>
            <a:off x="1510819" y="1098488"/>
            <a:ext cx="3505059" cy="36140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kern="0" dirty="0">
                <a:solidFill>
                  <a:schemeClr val="accent3"/>
                </a:solidFill>
                <a:cs typeface="Arial Narrow"/>
              </a:rPr>
              <a:t>Benefícios/assistências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79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3" y="4797152"/>
            <a:ext cx="2193793" cy="162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1"/>
          <p:cNvSpPr txBox="1">
            <a:spLocks/>
          </p:cNvSpPr>
          <p:nvPr/>
        </p:nvSpPr>
        <p:spPr>
          <a:xfrm>
            <a:off x="134553" y="0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O QUE É DESIGUADADE?</a:t>
            </a:r>
          </a:p>
        </p:txBody>
      </p:sp>
      <p:sp>
        <p:nvSpPr>
          <p:cNvPr id="22" name="Subtitle 12"/>
          <p:cNvSpPr txBox="1">
            <a:spLocks/>
          </p:cNvSpPr>
          <p:nvPr/>
        </p:nvSpPr>
        <p:spPr bwMode="auto">
          <a:xfrm>
            <a:off x="7391659" y="4491878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sz="1600" i="1" dirty="0">
                <a:solidFill>
                  <a:schemeClr val="bg1"/>
                </a:solidFill>
                <a:latin typeface="+mn-lt"/>
                <a:cs typeface="Arial Narrow"/>
              </a:rPr>
              <a:t>Aplicação de texto dentro do box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40160" y="6527225"/>
            <a:ext cx="9145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+mn-lt"/>
                <a:cs typeface="Arial Narrow"/>
              </a:rPr>
              <a:t>Fonte: </a:t>
            </a:r>
            <a:r>
              <a:rPr lang="pt-BR" sz="800" dirty="0">
                <a:latin typeface="+mn-lt"/>
              </a:rPr>
              <a:t>P.20.Pelo que você sabe ou imagina, o que é desigualdade?</a:t>
            </a:r>
          </a:p>
          <a:p>
            <a:r>
              <a:rPr lang="pt-BR" sz="800" dirty="0">
                <a:latin typeface="+mn-lt"/>
              </a:rPr>
              <a:t>(Base: Total da amostra)</a:t>
            </a:r>
          </a:p>
        </p:txBody>
      </p:sp>
      <p:sp>
        <p:nvSpPr>
          <p:cNvPr id="23" name="Subtitle 12"/>
          <p:cNvSpPr txBox="1">
            <a:spLocks/>
          </p:cNvSpPr>
          <p:nvPr/>
        </p:nvSpPr>
        <p:spPr>
          <a:xfrm>
            <a:off x="191344" y="724555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accent4"/>
                </a:solidFill>
                <a:latin typeface="+mn-lt"/>
                <a:cs typeface="Arial Narrow"/>
              </a:rPr>
              <a:t>Espontânea e múltipla, em %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21583"/>
              </p:ext>
            </p:extLst>
          </p:nvPr>
        </p:nvGraphicFramePr>
        <p:xfrm>
          <a:off x="3071664" y="1124744"/>
          <a:ext cx="8928987" cy="52950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7979">
                <a:tc>
                  <a:txBody>
                    <a:bodyPr/>
                    <a:lstStyle/>
                    <a:p>
                      <a:pPr algn="l" fontAlgn="t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79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DISCRIMINAÇÃO SOCIOECONÔMICA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Diferença de classe social/ financeira/ uns ganham mais que os outros/ ricos e pobres/ má distribuição de renda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Tratar as pessoas de forma diferente/ não tratar todos iguais/ ricos desprezam pobres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Outras ref. discriminação socioeconômica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DISCRIMINAÇÃO RACIAL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DISCRIMINAÇÃO SEXUAL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DISCRIMINAÇÃO CULTURAL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DIFERENÇA ENTRE AS PESSOAS (SEM ESPECIFICAR)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ATITUDES PESSOAIS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pensar/ se importar/ ajudar/ falta de amor ao próximo/ ser egoísta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Ver o outro de forma diferente/ não o aceitar o outro como é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Se achar melhor/ superior as outras pessoas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Preconceito (sem especificar)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Falta de respeito/ desrespeito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Maltratar/ rebaixar/ humilhar as pessoas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Outras ref. atitude pessoal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CARÊNCIA DE RECURSOS/ SERVIÇOS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AÇÃO DO GOVERNO/ CLASSE POLÍTICA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EXPLORAÇÃO DE MENORES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OPOSTO/ DIFERENÇA/ CONTRÁRIO/ O QUE NÃO É IGUAL/ DESPROPORCIONAL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277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NÃO SABE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8621" marT="862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5" name="Retângulo 24"/>
          <p:cNvSpPr/>
          <p:nvPr/>
        </p:nvSpPr>
        <p:spPr>
          <a:xfrm>
            <a:off x="186374" y="1342297"/>
            <a:ext cx="2741274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/>
                </a:solidFill>
                <a:latin typeface="+mj-lt"/>
                <a:cs typeface="Arial Narrow"/>
              </a:rPr>
              <a:t>DISCRIMINAÇÃO</a:t>
            </a:r>
            <a:r>
              <a:rPr lang="pt-BR" sz="2800" dirty="0">
                <a:latin typeface="+mj-lt"/>
                <a:cs typeface="Arial Narrow"/>
              </a:rPr>
              <a:t> DE </a:t>
            </a:r>
            <a:r>
              <a:rPr lang="pt-BR" sz="2800" b="1" dirty="0">
                <a:solidFill>
                  <a:schemeClr val="accent2"/>
                </a:solidFill>
                <a:latin typeface="+mj-lt"/>
                <a:cs typeface="Arial Narrow"/>
              </a:rPr>
              <a:t>CLASSE</a:t>
            </a:r>
            <a:r>
              <a:rPr lang="pt-BR" sz="2800" dirty="0">
                <a:latin typeface="+mj-lt"/>
                <a:cs typeface="Arial Narrow"/>
              </a:rPr>
              <a:t> E </a:t>
            </a:r>
            <a:r>
              <a:rPr lang="pt-BR" sz="2800" b="1" dirty="0">
                <a:solidFill>
                  <a:schemeClr val="accent2"/>
                </a:solidFill>
                <a:latin typeface="+mj-lt"/>
                <a:cs typeface="Arial Narrow"/>
              </a:rPr>
              <a:t>FINANCEIRA</a:t>
            </a:r>
            <a:r>
              <a:rPr lang="pt-BR" sz="2800" dirty="0">
                <a:latin typeface="+mj-lt"/>
                <a:cs typeface="Arial Narrow"/>
              </a:rPr>
              <a:t> É CONCEITO MAIS DIFUNDIDO DE </a:t>
            </a:r>
            <a:r>
              <a:rPr lang="pt-BR" sz="2800" b="1" dirty="0">
                <a:solidFill>
                  <a:schemeClr val="accent2"/>
                </a:solidFill>
                <a:latin typeface="+mj-lt"/>
                <a:cs typeface="Arial Narrow"/>
              </a:rPr>
              <a:t>DESIGUADADE</a:t>
            </a:r>
          </a:p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pt-BR" sz="2800" dirty="0">
                <a:latin typeface="+mj-lt"/>
                <a:cs typeface="Arial Narrow"/>
              </a:rPr>
              <a:t>ENTRE BRASILEIROS </a:t>
            </a:r>
          </a:p>
        </p:txBody>
      </p:sp>
      <p:cxnSp>
        <p:nvCxnSpPr>
          <p:cNvPr id="24" name="Conector reto 23"/>
          <p:cNvCxnSpPr/>
          <p:nvPr/>
        </p:nvCxnSpPr>
        <p:spPr bwMode="auto">
          <a:xfrm>
            <a:off x="-16907" y="766057"/>
            <a:ext cx="5104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43303"/>
              </p:ext>
            </p:extLst>
          </p:nvPr>
        </p:nvGraphicFramePr>
        <p:xfrm>
          <a:off x="8831819" y="766057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628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692696"/>
            <a:ext cx="2881634" cy="287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3365351623"/>
              </p:ext>
            </p:extLst>
          </p:nvPr>
        </p:nvGraphicFramePr>
        <p:xfrm>
          <a:off x="327903" y="2980384"/>
          <a:ext cx="11217658" cy="26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Retângulo 24"/>
          <p:cNvSpPr/>
          <p:nvPr/>
        </p:nvSpPr>
        <p:spPr bwMode="auto">
          <a:xfrm>
            <a:off x="5385601" y="5528633"/>
            <a:ext cx="2093983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51 a 75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092150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cs typeface="Arial Narrow"/>
              </a:rPr>
              <a:t>Fonte: </a:t>
            </a:r>
            <a:r>
              <a:rPr lang="pt-BR" sz="800" dirty="0">
                <a:latin typeface="+mn-lt"/>
                <a:ea typeface="Times New Roman"/>
              </a:rPr>
              <a:t>P.21 Em uma escala de 0 a 100 em que 0 estão as pessoas com a renda mais baixa do país, ou seja, os muito pobres, e 100 as pessoas com a renda mais alta do país, ou seja, os muito ricos, em que posição você se colocaria?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cs typeface="Arial Narrow"/>
              </a:rPr>
              <a:t>(Base: Total da amostra)</a:t>
            </a:r>
          </a:p>
        </p:txBody>
      </p:sp>
      <p:sp>
        <p:nvSpPr>
          <p:cNvPr id="2" name="Retângulo 1"/>
          <p:cNvSpPr/>
          <p:nvPr/>
        </p:nvSpPr>
        <p:spPr bwMode="auto">
          <a:xfrm>
            <a:off x="982148" y="5519959"/>
            <a:ext cx="2022652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0 a 25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3143672" y="5539501"/>
            <a:ext cx="2083089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+mj-lt"/>
              </a:rPr>
              <a:t>26 a 50</a:t>
            </a:r>
          </a:p>
        </p:txBody>
      </p:sp>
      <p:sp>
        <p:nvSpPr>
          <p:cNvPr id="26" name="Retângulo 25"/>
          <p:cNvSpPr/>
          <p:nvPr/>
        </p:nvSpPr>
        <p:spPr bwMode="auto">
          <a:xfrm>
            <a:off x="7612174" y="5539501"/>
            <a:ext cx="2085013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+mj-lt"/>
              </a:rPr>
              <a:t>76 a 100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182" y="5494698"/>
            <a:ext cx="102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n-lt"/>
              </a:rPr>
              <a:t>POBRES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615190" y="55142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+mn-lt"/>
              </a:rPr>
              <a:t>RICOS</a:t>
            </a:r>
            <a:endParaRPr lang="pt-BR" sz="1800" b="1" dirty="0"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6667" y="1650518"/>
            <a:ext cx="1058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600" dirty="0">
                <a:latin typeface="+mj-lt"/>
                <a:cs typeface="Arial Narrow"/>
              </a:rPr>
              <a:t>88% se posicionam na metade </a:t>
            </a:r>
            <a:r>
              <a:rPr lang="pt-BR" sz="3600" b="1" dirty="0">
                <a:solidFill>
                  <a:schemeClr val="accent2"/>
                </a:solidFill>
                <a:latin typeface="+mj-lt"/>
                <a:cs typeface="Arial Narrow"/>
              </a:rPr>
              <a:t>mais pobre do país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4947427"/>
            <a:ext cx="571128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686" y="4961198"/>
            <a:ext cx="571128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PERCEPÇÃO DA DESIGUALDADE</a:t>
            </a:r>
          </a:p>
        </p:txBody>
      </p:sp>
      <p:sp>
        <p:nvSpPr>
          <p:cNvPr id="30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Espontânea e única, em %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-16907" y="766057"/>
            <a:ext cx="66889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1241824" y="2640526"/>
            <a:ext cx="0" cy="9661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flipH="1">
            <a:off x="1241824" y="2636912"/>
            <a:ext cx="2220586" cy="3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>
            <a:off x="3462409" y="2636912"/>
            <a:ext cx="0" cy="9481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52524"/>
              </p:ext>
            </p:extLst>
          </p:nvPr>
        </p:nvGraphicFramePr>
        <p:xfrm>
          <a:off x="3801181" y="6011758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311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73" y="2031438"/>
            <a:ext cx="3848602" cy="3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3521992407"/>
              </p:ext>
            </p:extLst>
          </p:nvPr>
        </p:nvGraphicFramePr>
        <p:xfrm>
          <a:off x="367780" y="3151157"/>
          <a:ext cx="11217658" cy="26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24"/>
          <p:cNvSpPr/>
          <p:nvPr/>
        </p:nvSpPr>
        <p:spPr bwMode="auto">
          <a:xfrm>
            <a:off x="5422261" y="5664017"/>
            <a:ext cx="2093983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51 a 75</a:t>
            </a:r>
          </a:p>
        </p:txBody>
      </p:sp>
      <p:sp>
        <p:nvSpPr>
          <p:cNvPr id="54" name="Subtitle 12"/>
          <p:cNvSpPr txBox="1">
            <a:spLocks/>
          </p:cNvSpPr>
          <p:nvPr/>
        </p:nvSpPr>
        <p:spPr>
          <a:xfrm>
            <a:off x="59182" y="6525255"/>
            <a:ext cx="10921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  <a:cs typeface="Arial Narrow"/>
              </a:rPr>
              <a:t>Fonte: </a:t>
            </a:r>
            <a:r>
              <a:rPr lang="pt-BR" sz="800" dirty="0">
                <a:latin typeface="+mn-lt"/>
                <a:ea typeface="Times New Roman"/>
              </a:rPr>
              <a:t>P.22 Em uma escala de 0 a 100 em que 0 estão as pessoas com a renda mais baixa do país, ou seja, os muito pobres, e 100 as pessoas com a renda mais alta do país, ou seja, os muito ricos, em que posição você colocaria a maioria da população brasileira? </a:t>
            </a:r>
            <a:r>
              <a:rPr lang="pt-BR" sz="800" dirty="0">
                <a:latin typeface="+mn-lt"/>
                <a:cs typeface="Arial Narrow"/>
              </a:rPr>
              <a:t>(Base: Total da amostra)</a:t>
            </a:r>
          </a:p>
        </p:txBody>
      </p:sp>
      <p:sp>
        <p:nvSpPr>
          <p:cNvPr id="2" name="Retângulo 1"/>
          <p:cNvSpPr/>
          <p:nvPr/>
        </p:nvSpPr>
        <p:spPr bwMode="auto">
          <a:xfrm>
            <a:off x="1018808" y="5655343"/>
            <a:ext cx="2022652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0 a 25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3180332" y="5674885"/>
            <a:ext cx="2083089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+mj-lt"/>
              </a:rPr>
              <a:t>26 a 50</a:t>
            </a:r>
          </a:p>
        </p:txBody>
      </p:sp>
      <p:sp>
        <p:nvSpPr>
          <p:cNvPr id="26" name="Retângulo 25"/>
          <p:cNvSpPr/>
          <p:nvPr/>
        </p:nvSpPr>
        <p:spPr bwMode="auto">
          <a:xfrm>
            <a:off x="7648834" y="5674885"/>
            <a:ext cx="2085013" cy="2880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+mj-lt"/>
              </a:rPr>
              <a:t>76 a 100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5842" y="5630082"/>
            <a:ext cx="102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n-lt"/>
              </a:rPr>
              <a:t>POBRES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651850" y="56496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+mn-lt"/>
              </a:rPr>
              <a:t>RICOS</a:t>
            </a:r>
            <a:endParaRPr lang="pt-BR" sz="1800" b="1" dirty="0"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6311" y="1844824"/>
            <a:ext cx="1117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600" dirty="0">
                <a:latin typeface="+mj-lt"/>
                <a:cs typeface="Arial Narrow"/>
              </a:rPr>
              <a:t>Para 88%, </a:t>
            </a:r>
            <a:r>
              <a:rPr lang="pt-BR" sz="3600" b="1" dirty="0">
                <a:solidFill>
                  <a:schemeClr val="accent2"/>
                </a:solidFill>
                <a:latin typeface="+mj-lt"/>
                <a:cs typeface="Arial Narrow"/>
              </a:rPr>
              <a:t>maioria</a:t>
            </a:r>
            <a:r>
              <a:rPr lang="pt-BR" sz="3600" dirty="0">
                <a:latin typeface="+mj-lt"/>
                <a:cs typeface="Arial Narrow"/>
              </a:rPr>
              <a:t> dos brasileiros está </a:t>
            </a:r>
            <a:r>
              <a:rPr lang="pt-BR" sz="3600" b="1" dirty="0">
                <a:solidFill>
                  <a:schemeClr val="accent2"/>
                </a:solidFill>
                <a:latin typeface="+mj-lt"/>
                <a:cs typeface="Arial Narrow"/>
              </a:rPr>
              <a:t>distante</a:t>
            </a:r>
            <a:r>
              <a:rPr lang="pt-BR" sz="3600" dirty="0">
                <a:latin typeface="+mj-lt"/>
                <a:cs typeface="Arial Narrow"/>
              </a:rPr>
              <a:t> dos mais </a:t>
            </a:r>
            <a:r>
              <a:rPr lang="pt-BR" sz="3600" b="1" dirty="0">
                <a:solidFill>
                  <a:schemeClr val="accent2"/>
                </a:solidFill>
                <a:latin typeface="+mj-lt"/>
                <a:cs typeface="Arial Narrow"/>
              </a:rPr>
              <a:t>ricos</a:t>
            </a:r>
            <a:r>
              <a:rPr lang="pt-BR" sz="3600" dirty="0">
                <a:latin typeface="+mj-lt"/>
                <a:cs typeface="Arial Narrow"/>
              </a:rPr>
              <a:t> do país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7" y="5082811"/>
            <a:ext cx="571128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346" y="5096582"/>
            <a:ext cx="571128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le 11"/>
          <p:cNvSpPr txBox="1">
            <a:spLocks/>
          </p:cNvSpPr>
          <p:nvPr/>
        </p:nvSpPr>
        <p:spPr>
          <a:xfrm>
            <a:off x="191344" y="4438"/>
            <a:ext cx="3722814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600" b="1" kern="0" dirty="0">
                <a:solidFill>
                  <a:schemeClr val="accent1"/>
                </a:solidFill>
                <a:cs typeface="Arial Narrow"/>
              </a:rPr>
              <a:t>PERCEPÇÃO DA DESIGUALDADE</a:t>
            </a:r>
          </a:p>
        </p:txBody>
      </p:sp>
      <p:sp>
        <p:nvSpPr>
          <p:cNvPr id="38" name="Subtitle 12"/>
          <p:cNvSpPr txBox="1">
            <a:spLocks/>
          </p:cNvSpPr>
          <p:nvPr/>
        </p:nvSpPr>
        <p:spPr>
          <a:xfrm>
            <a:off x="268495" y="855104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800" i="1" dirty="0">
                <a:solidFill>
                  <a:schemeClr val="accent4"/>
                </a:solidFill>
                <a:latin typeface="+mn-lt"/>
                <a:cs typeface="Arial Narrow"/>
              </a:rPr>
              <a:t>Espontânea e única, em %</a:t>
            </a: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-16907" y="766057"/>
            <a:ext cx="67609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90503"/>
              </p:ext>
            </p:extLst>
          </p:nvPr>
        </p:nvGraphicFramePr>
        <p:xfrm>
          <a:off x="3679001" y="6048194"/>
          <a:ext cx="3168840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Até R$ 937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R$ 938 a R$ 1874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R$ 1875 a R$ 2811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R$ 2812  R$ 4685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R$ 4686 ou +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006142" y="65253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9</a:t>
            </a:r>
          </a:p>
        </p:txBody>
      </p:sp>
      <p:cxnSp>
        <p:nvCxnSpPr>
          <p:cNvPr id="20" name="Conector reto 19"/>
          <p:cNvCxnSpPr/>
          <p:nvPr/>
        </p:nvCxnSpPr>
        <p:spPr bwMode="auto">
          <a:xfrm>
            <a:off x="1241824" y="3044079"/>
            <a:ext cx="0" cy="8169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>
            <a:off x="1241824" y="3040465"/>
            <a:ext cx="2220586" cy="3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ector reto 21"/>
          <p:cNvCxnSpPr/>
          <p:nvPr/>
        </p:nvCxnSpPr>
        <p:spPr bwMode="auto">
          <a:xfrm>
            <a:off x="3462409" y="3040465"/>
            <a:ext cx="1" cy="11086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70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trutura padrão">
  <a:themeElements>
    <a:clrScheme name="oxfam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EB867"/>
      </a:accent1>
      <a:accent2>
        <a:srgbClr val="F15C22"/>
      </a:accent2>
      <a:accent3>
        <a:srgbClr val="ED107E"/>
      </a:accent3>
      <a:accent4>
        <a:srgbClr val="7B3193"/>
      </a:accent4>
      <a:accent5>
        <a:srgbClr val="EFE40F"/>
      </a:accent5>
      <a:accent6>
        <a:srgbClr val="4CC3ED"/>
      </a:accent6>
      <a:hlink>
        <a:srgbClr val="4CC3ED"/>
      </a:hlink>
      <a:folHlink>
        <a:srgbClr val="EFE40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18442</TotalTime>
  <Words>5314</Words>
  <Application>Microsoft Office PowerPoint</Application>
  <PresentationFormat>Widescreen</PresentationFormat>
  <Paragraphs>1092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Dotum</vt:lpstr>
      <vt:lpstr>Arial</vt:lpstr>
      <vt:lpstr>Arial Narrow</vt:lpstr>
      <vt:lpstr>Calibri</vt:lpstr>
      <vt:lpstr>Franklin Gothic Book</vt:lpstr>
      <vt:lpstr>Franklin Gothic Medium</vt:lpstr>
      <vt:lpstr>Tahoma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Datafolha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Evolução_Datafolha_BR</dc:title>
  <dc:creator>Datafolha</dc:creator>
  <cp:lastModifiedBy>Rafael Georges</cp:lastModifiedBy>
  <cp:revision>1242</cp:revision>
  <cp:lastPrinted>2002-09-09T22:58:22Z</cp:lastPrinted>
  <dcterms:created xsi:type="dcterms:W3CDTF">1999-06-05T03:39:30Z</dcterms:created>
  <dcterms:modified xsi:type="dcterms:W3CDTF">2017-11-22T01:48:43Z</dcterms:modified>
</cp:coreProperties>
</file>